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32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307" r:id="rId23"/>
    <p:sldId id="308" r:id="rId24"/>
    <p:sldId id="278" r:id="rId25"/>
    <p:sldId id="279" r:id="rId26"/>
    <p:sldId id="280" r:id="rId27"/>
    <p:sldId id="281" r:id="rId28"/>
    <p:sldId id="318" r:id="rId29"/>
    <p:sldId id="319" r:id="rId30"/>
    <p:sldId id="315" r:id="rId31"/>
    <p:sldId id="283" r:id="rId32"/>
    <p:sldId id="282" r:id="rId33"/>
    <p:sldId id="314" r:id="rId34"/>
    <p:sldId id="312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309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13" r:id="rId53"/>
    <p:sldId id="302" r:id="rId54"/>
    <p:sldId id="303" r:id="rId55"/>
    <p:sldId id="304" r:id="rId56"/>
    <p:sldId id="271" r:id="rId57"/>
    <p:sldId id="320" r:id="rId58"/>
    <p:sldId id="272" r:id="rId59"/>
    <p:sldId id="305" r:id="rId60"/>
    <p:sldId id="306" r:id="rId6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60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94"/>
  </p:normalViewPr>
  <p:slideViewPr>
    <p:cSldViewPr snapToGrid="0">
      <p:cViewPr varScale="1">
        <p:scale>
          <a:sx n="82" d="100"/>
          <a:sy n="82" d="100"/>
        </p:scale>
        <p:origin x="1656" y="176"/>
      </p:cViewPr>
      <p:guideLst>
        <p:guide orient="horz" pos="3072"/>
        <p:guide pos="60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926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  <a:defRPr sz="1600"/>
            </a:lvl1pPr>
          </a:lstStyle>
          <a:p>
            <a:r>
              <a:t>同时给出一些通常要用到的程序结构和C/C++语句。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/>
              <a:t>7  4  1  8  3  5  6  2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3224375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ar.jpg" descr="b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2" y="1756551"/>
            <a:ext cx="12458418" cy="17385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</p:spPr>
        <p:txBody>
          <a:bodyPr lIns="65022" tIns="65022" rIns="65022" bIns="65022"/>
          <a:lstStyle>
            <a:lvl1pPr marL="487680" indent="-487680" algn="r" defTabSz="1300480">
              <a:lnSpc>
                <a:spcPct val="100000"/>
              </a:lnSpc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547201" y="354125"/>
            <a:ext cx="8033048" cy="115204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effectLst>
            <a:outerShdw blurRad="190500" dist="8455" dir="5400000" rotWithShape="0">
              <a:srgbClr val="000000"/>
            </a:outerShdw>
          </a:effectLst>
        </p:spPr>
        <p:txBody>
          <a:bodyPr lIns="65022" tIns="65022" rIns="65022" bIns="65022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90000"/>
              </a:lnSpc>
              <a:defRPr sz="2200">
                <a:solidFill>
                  <a:schemeClr val="accent6">
                    <a:satOff val="-15808"/>
                    <a:lumOff val="-1755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1pPr>
      <a:lvl2pPr marL="0" marR="0" indent="228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2pPr>
      <a:lvl3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3pPr>
      <a:lvl4pPr marL="0" marR="0" indent="685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4pPr>
      <a:lvl5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5pPr>
      <a:lvl6pPr marL="0" marR="0" indent="1143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6pPr>
      <a:lvl7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7pPr>
      <a:lvl8pPr marL="0" marR="0" indent="1600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8pPr>
      <a:lvl9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enju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ao.su/image/iirFB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ao.su/image/iirFB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程序设计基础">
            <a:extLst>
              <a:ext uri="{FF2B5EF4-FFF2-40B4-BE49-F238E27FC236}">
                <a16:creationId xmlns:a16="http://schemas.microsoft.com/office/drawing/2014/main" id="{6502B3E7-6257-0418-14A5-28560F66A381}"/>
              </a:ext>
            </a:extLst>
          </p:cNvPr>
          <p:cNvSpPr txBox="1">
            <a:spLocks/>
          </p:cNvSpPr>
          <p:nvPr/>
        </p:nvSpPr>
        <p:spPr>
          <a:xfrm>
            <a:off x="1514968" y="2481064"/>
            <a:ext cx="9974864" cy="1742808"/>
          </a:xfrm>
          <a:prstGeom prst="rect">
            <a:avLst/>
          </a:prstGeom>
          <a:solidFill>
            <a:srgbClr val="00A37A"/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>
            <a:lvl1pPr marL="487680" marR="0" indent="-487680" algn="ctr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00" b="0" i="0" u="none" strike="noStrike" cap="none" spc="0" baseline="0">
                <a:solidFill>
                  <a:srgbClr val="FFFFFF"/>
                </a:solidFill>
                <a:uFillTx/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程序设计基础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清华大学计算机科学与技术系…">
            <a:extLst>
              <a:ext uri="{FF2B5EF4-FFF2-40B4-BE49-F238E27FC236}">
                <a16:creationId xmlns:a16="http://schemas.microsoft.com/office/drawing/2014/main" id="{D20ADC75-7171-F7E0-3FBD-14A003FF7D01}"/>
              </a:ext>
            </a:extLst>
          </p:cNvPr>
          <p:cNvSpPr txBox="1">
            <a:spLocks/>
          </p:cNvSpPr>
          <p:nvPr/>
        </p:nvSpPr>
        <p:spPr>
          <a:xfrm>
            <a:off x="1762727" y="5855368"/>
            <a:ext cx="9479346" cy="283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2" tIns="65022" rIns="65022" bIns="65022" anchor="t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教学团队：徐明星，兴军亮，任炬</a:t>
            </a:r>
            <a:endParaRPr lang="zh-CN" altLang="en-US" sz="3365" b="1" dirty="0">
              <a:latin typeface="Microsoft YaHei" panose="020B0503020204020204" pitchFamily="34" charset="-122"/>
              <a:ea typeface="Microsoft YaHei" panose="020B0503020204020204" pitchFamily="34" charset="-122"/>
              <a:sym typeface="標楷體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endParaRPr lang="zh-CN" altLang="en-US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en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renju</a:t>
            </a:r>
            <a:r>
              <a:rPr lang="en" sz="3365" b="1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@tsinghua.edu.cn</a:t>
            </a:r>
            <a:r>
              <a:rPr lang="en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endParaRPr lang="en" altLang="zh-CN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秋，每周一第</a:t>
            </a: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节，三教</a:t>
            </a: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2301</a:t>
            </a:r>
            <a:endParaRPr lang="en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94" name="void select_sort(int A[], int n) {…"/>
          <p:cNvSpPr txBox="1"/>
          <p:nvPr/>
        </p:nvSpPr>
        <p:spPr>
          <a:xfrm>
            <a:off x="2621644" y="1965051"/>
            <a:ext cx="7748916" cy="7791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select_sort(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A[],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n)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1. 检查递归是否中止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(n ==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2. 查找最小元素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smallest 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; i&lt;n; i++)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(A[i] &lt; A[smallest]) smallest = i;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3. 将最小元素与A[0]交换（如果需要的话）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(smallest)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tmp = A[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A[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 = A[smallest];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A[smallest] = tmp;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4. 对剩余数组继续使用选择排序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31595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select_sort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(A+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n-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95" name="【任务9.1】用递归实现选择排序算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.1】用递归实现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选择排序</a:t>
            </a:r>
            <a:r>
              <a:t>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98" name="【任务9.2】归并排序算法的递归实现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.2】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归并排序</a:t>
            </a:r>
            <a:r>
              <a:t>算法的递归实现</a:t>
            </a:r>
          </a:p>
        </p:txBody>
      </p:sp>
      <p:graphicFrame>
        <p:nvGraphicFramePr>
          <p:cNvPr id="99" name="表格"/>
          <p:cNvGraphicFramePr/>
          <p:nvPr/>
        </p:nvGraphicFramePr>
        <p:xfrm>
          <a:off x="1506818" y="2217171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606060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606060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0" name="A"/>
          <p:cNvSpPr txBox="1"/>
          <p:nvPr/>
        </p:nvSpPr>
        <p:spPr>
          <a:xfrm>
            <a:off x="741167" y="2340942"/>
            <a:ext cx="37528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101" name="0"/>
          <p:cNvSpPr txBox="1"/>
          <p:nvPr/>
        </p:nvSpPr>
        <p:spPr>
          <a:xfrm>
            <a:off x="1687864" y="3114241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2" name="n-1"/>
          <p:cNvSpPr txBox="1"/>
          <p:nvPr/>
        </p:nvSpPr>
        <p:spPr>
          <a:xfrm>
            <a:off x="11635458" y="3114241"/>
            <a:ext cx="707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n-1</a:t>
            </a:r>
          </a:p>
        </p:txBody>
      </p:sp>
      <p:sp>
        <p:nvSpPr>
          <p:cNvPr id="103" name="将有n个整数元素的数组A排序，要求从小到大排列。"/>
          <p:cNvSpPr txBox="1"/>
          <p:nvPr/>
        </p:nvSpPr>
        <p:spPr>
          <a:xfrm>
            <a:off x="1412782" y="4370139"/>
            <a:ext cx="898321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将有n个整数元素的数组A排序，要求从小到大排列。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graphicFrame>
        <p:nvGraphicFramePr>
          <p:cNvPr id="106" name="表格"/>
          <p:cNvGraphicFramePr/>
          <p:nvPr/>
        </p:nvGraphicFramePr>
        <p:xfrm>
          <a:off x="1506818" y="2217171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606060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606060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" name="A"/>
          <p:cNvSpPr txBox="1"/>
          <p:nvPr/>
        </p:nvSpPr>
        <p:spPr>
          <a:xfrm>
            <a:off x="741167" y="2340942"/>
            <a:ext cx="37528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108" name="0"/>
          <p:cNvSpPr txBox="1"/>
          <p:nvPr/>
        </p:nvSpPr>
        <p:spPr>
          <a:xfrm>
            <a:off x="1687864" y="3114241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09" name="n-1"/>
          <p:cNvSpPr txBox="1"/>
          <p:nvPr/>
        </p:nvSpPr>
        <p:spPr>
          <a:xfrm>
            <a:off x="11635458" y="3114241"/>
            <a:ext cx="707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n-1</a:t>
            </a:r>
          </a:p>
        </p:txBody>
      </p:sp>
      <p:grpSp>
        <p:nvGrpSpPr>
          <p:cNvPr id="119" name="成组"/>
          <p:cNvGrpSpPr/>
          <p:nvPr/>
        </p:nvGrpSpPr>
        <p:grpSpPr>
          <a:xfrm>
            <a:off x="1506818" y="3957483"/>
            <a:ext cx="10789215" cy="5297728"/>
            <a:chOff x="25400" y="0"/>
            <a:chExt cx="10789214" cy="5297727"/>
          </a:xfrm>
        </p:grpSpPr>
        <p:graphicFrame>
          <p:nvGraphicFramePr>
            <p:cNvPr id="110" name="表格"/>
            <p:cNvGraphicFramePr/>
            <p:nvPr/>
          </p:nvGraphicFramePr>
          <p:xfrm>
            <a:off x="25400" y="231005"/>
            <a:ext cx="10789214" cy="807989"/>
          </p:xfrm>
          <a:graphic>
            <a:graphicData uri="http://schemas.openxmlformats.org/drawingml/2006/table">
              <a:tbl>
                <a:tblPr bandRow="1">
                  <a:tableStyleId>{C7B018BB-80A7-4F77-B60F-C8B233D01FF8}</a:tableStyleId>
                </a:tblPr>
                <a:tblGrid>
                  <a:gridCol w="71928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</a:tblGrid>
                <a:tr h="807989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11" name="线条"/>
            <p:cNvSpPr/>
            <p:nvPr/>
          </p:nvSpPr>
          <p:spPr>
            <a:xfrm flipV="1">
              <a:off x="5785860" y="0"/>
              <a:ext cx="1" cy="1270000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12" name="线条 线条" descr="线条 线条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341232" y="1541094"/>
              <a:ext cx="1096341" cy="246564"/>
            </a:xfrm>
            <a:prstGeom prst="rect">
              <a:avLst/>
            </a:prstGeom>
            <a:effectLst/>
          </p:spPr>
        </p:pic>
        <p:pic>
          <p:nvPicPr>
            <p:cNvPr id="114" name="线条 线条" descr="线条 线条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803115" y="1541094"/>
              <a:ext cx="1096341" cy="246564"/>
            </a:xfrm>
            <a:prstGeom prst="rect">
              <a:avLst/>
            </a:prstGeom>
            <a:effectLst/>
          </p:spPr>
        </p:pic>
        <p:graphicFrame>
          <p:nvGraphicFramePr>
            <p:cNvPr id="116" name="表格"/>
            <p:cNvGraphicFramePr/>
            <p:nvPr/>
          </p:nvGraphicFramePr>
          <p:xfrm>
            <a:off x="25400" y="2331046"/>
            <a:ext cx="10789214" cy="807989"/>
          </p:xfrm>
          <a:graphic>
            <a:graphicData uri="http://schemas.openxmlformats.org/drawingml/2006/table">
              <a:tbl>
                <a:tblPr bandRow="1">
                  <a:tableStyleId>{C7B018BB-80A7-4F77-B60F-C8B233D01FF8}</a:tableStyleId>
                </a:tblPr>
                <a:tblGrid>
                  <a:gridCol w="71928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</a:tblGrid>
                <a:tr h="807989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17" name="箭头"/>
            <p:cNvSpPr/>
            <p:nvPr/>
          </p:nvSpPr>
          <p:spPr>
            <a:xfrm rot="5400000">
              <a:off x="5251656" y="3395237"/>
              <a:ext cx="1068407" cy="872098"/>
            </a:xfrm>
            <a:prstGeom prst="rightArrow">
              <a:avLst>
                <a:gd name="adj1" fmla="val 34502"/>
                <a:gd name="adj2" fmla="val 6324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118" name="表格"/>
            <p:cNvGraphicFramePr/>
            <p:nvPr/>
          </p:nvGraphicFramePr>
          <p:xfrm>
            <a:off x="25400" y="4489738"/>
            <a:ext cx="10789214" cy="807989"/>
          </p:xfrm>
          <a:graphic>
            <a:graphicData uri="http://schemas.openxmlformats.org/drawingml/2006/table">
              <a:tbl>
                <a:tblPr bandRow="1">
                  <a:tableStyleId>{C7B018BB-80A7-4F77-B60F-C8B233D01FF8}</a:tableStyleId>
                </a:tblPr>
                <a:tblGrid>
                  <a:gridCol w="71928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719281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</a:tblGrid>
                <a:tr h="807989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120" name="【任务9.2】归并排序算法的递归实现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.2】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归并排序</a:t>
            </a:r>
            <a:r>
              <a:t>算法的递归实现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7CD650-A4A8-4D81-B76C-7962D2C38156}"/>
              </a:ext>
            </a:extLst>
          </p:cNvPr>
          <p:cNvSpPr txBox="1"/>
          <p:nvPr/>
        </p:nvSpPr>
        <p:spPr>
          <a:xfrm>
            <a:off x="5232252" y="5652658"/>
            <a:ext cx="3545842" cy="477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rtlCol="0" anchor="ctr">
            <a:spAutoFit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</a:pPr>
            <a:r>
              <a:rPr lang="zh-CN" altLang="en-US" sz="2200">
                <a:solidFill>
                  <a:schemeClr val="tx1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前后两部分数据分别排好序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E82BC3F-B6CF-4C30-9794-8CE73BF0C099}"/>
              </a:ext>
            </a:extLst>
          </p:cNvPr>
          <p:cNvSpPr txBox="1"/>
          <p:nvPr/>
        </p:nvSpPr>
        <p:spPr>
          <a:xfrm>
            <a:off x="5382145" y="3578388"/>
            <a:ext cx="3770263" cy="477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rtlCol="0" anchor="ctr">
            <a:spAutoFit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</a:pPr>
            <a:r>
              <a:rPr lang="zh-CN" altLang="en-US" sz="2200">
                <a:solidFill>
                  <a:schemeClr val="tx1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从数组中间，将数组一分为二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grpSp>
        <p:nvGrpSpPr>
          <p:cNvPr id="132" name="成组"/>
          <p:cNvGrpSpPr/>
          <p:nvPr/>
        </p:nvGrpSpPr>
        <p:grpSpPr>
          <a:xfrm>
            <a:off x="568673" y="2144998"/>
            <a:ext cx="4735170" cy="2461832"/>
            <a:chOff x="0" y="0"/>
            <a:chExt cx="4735169" cy="2461831"/>
          </a:xfrm>
        </p:grpSpPr>
        <p:graphicFrame>
          <p:nvGraphicFramePr>
            <p:cNvPr id="123" name="表格"/>
            <p:cNvGraphicFramePr/>
            <p:nvPr/>
          </p:nvGraphicFramePr>
          <p:xfrm>
            <a:off x="0" y="76173"/>
            <a:ext cx="4735169" cy="513080"/>
          </p:xfrm>
          <a:graphic>
            <a:graphicData uri="http://schemas.openxmlformats.org/drawingml/2006/table">
              <a:tbl>
                <a:tblPr bandRow="1">
                  <a:tableStyleId>{C7B018BB-80A7-4F77-B60F-C8B233D01FF8}</a:tableStyleId>
                </a:tblPr>
                <a:tblGrid>
                  <a:gridCol w="3156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</a:tblGrid>
                <a:tr h="347722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-274225"/>
                          <a:satOff val="26768"/>
                          <a:lumOff val="11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366961"/>
                          <a:satOff val="4172"/>
                          <a:lumOff val="11129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24" name="线条"/>
            <p:cNvSpPr/>
            <p:nvPr/>
          </p:nvSpPr>
          <p:spPr>
            <a:xfrm flipV="1">
              <a:off x="2558290" y="0"/>
              <a:ext cx="1" cy="558423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25" name="线条 线条" descr="线条 线条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029544" y="608549"/>
              <a:ext cx="510528" cy="246564"/>
            </a:xfrm>
            <a:prstGeom prst="rect">
              <a:avLst/>
            </a:prstGeom>
            <a:effectLst/>
          </p:spPr>
        </p:pic>
        <p:pic>
          <p:nvPicPr>
            <p:cNvPr id="127" name="线条 线条" descr="线条 线条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431150" y="608549"/>
              <a:ext cx="510528" cy="246564"/>
            </a:xfrm>
            <a:prstGeom prst="rect">
              <a:avLst/>
            </a:prstGeom>
            <a:effectLst/>
          </p:spPr>
        </p:pic>
        <p:graphicFrame>
          <p:nvGraphicFramePr>
            <p:cNvPr id="129" name="表格"/>
            <p:cNvGraphicFramePr/>
            <p:nvPr/>
          </p:nvGraphicFramePr>
          <p:xfrm>
            <a:off x="0" y="999567"/>
            <a:ext cx="4735169" cy="513080"/>
          </p:xfrm>
          <a:graphic>
            <a:graphicData uri="http://schemas.openxmlformats.org/drawingml/2006/table">
              <a:tbl>
                <a:tblPr bandRow="1">
                  <a:tableStyleId>{C7B018BB-80A7-4F77-B60F-C8B233D01FF8}</a:tableStyleId>
                </a:tblPr>
                <a:tblGrid>
                  <a:gridCol w="3156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</a:tblGrid>
                <a:tr h="34425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30" name="箭头"/>
            <p:cNvSpPr/>
            <p:nvPr/>
          </p:nvSpPr>
          <p:spPr>
            <a:xfrm rot="5400000">
              <a:off x="2323399" y="1492895"/>
              <a:ext cx="469783" cy="383465"/>
            </a:xfrm>
            <a:prstGeom prst="rightArrow">
              <a:avLst>
                <a:gd name="adj1" fmla="val 34502"/>
                <a:gd name="adj2" fmla="val 6324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131" name="表格"/>
            <p:cNvGraphicFramePr/>
            <p:nvPr/>
          </p:nvGraphicFramePr>
          <p:xfrm>
            <a:off x="0" y="1948751"/>
            <a:ext cx="4735169" cy="513080"/>
          </p:xfrm>
          <a:graphic>
            <a:graphicData uri="http://schemas.openxmlformats.org/drawingml/2006/table">
              <a:tbl>
                <a:tblPr bandRow="1">
                  <a:tableStyleId>{C7B018BB-80A7-4F77-B60F-C8B233D01FF8}</a:tableStyleId>
                </a:tblPr>
                <a:tblGrid>
                  <a:gridCol w="3156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3"/>
                      </a:ext>
                    </a:extLst>
                  </a:gridCol>
                  <a:gridCol w="315678">
                    <a:extLst>
                      <a:ext uri="{9D8B030D-6E8A-4147-A177-3AD203B41FA5}">
                        <a16:colId xmlns:a16="http://schemas.microsoft.com/office/drawing/2014/main" val="20014"/>
                      </a:ext>
                    </a:extLst>
                  </a:gridCol>
                </a:tblGrid>
                <a:tr h="344257"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700" b="1">
                            <a:solidFill>
                              <a:schemeClr val="accent5">
                                <a:hueOff val="-82419"/>
                                <a:satOff val="-9513"/>
                                <a:lumOff val="-16343"/>
                              </a:schemeClr>
                            </a:solidFill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3">
                          <a:hueOff val="362282"/>
                          <a:satOff val="31803"/>
                          <a:lumOff val="-18242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defRPr sz="22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lnB w="12700">
                        <a:solidFill>
                          <a:srgbClr val="606060"/>
                        </a:solidFill>
                        <a:miter lim="400000"/>
                      </a:lnB>
                      <a:solidFill>
                        <a:schemeClr val="accent4">
                          <a:hueOff val="-1081314"/>
                          <a:satOff val="4338"/>
                          <a:lumOff val="-8931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133" name="基本思路：…"/>
          <p:cNvSpPr txBox="1"/>
          <p:nvPr/>
        </p:nvSpPr>
        <p:spPr>
          <a:xfrm>
            <a:off x="6679022" y="2153750"/>
            <a:ext cx="5387532" cy="255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</a:pPr>
            <a:r>
              <a:t>基本思路：</a:t>
            </a:r>
          </a:p>
          <a:p>
            <a:pPr marL="595312" indent="-595312">
              <a:lnSpc>
                <a:spcPct val="120000"/>
              </a:lnSpc>
              <a:buSzPct val="100000"/>
              <a:buAutoNum type="arabicPeriod"/>
            </a:pPr>
            <a:r>
              <a:t>将原数组一分为二</a:t>
            </a:r>
          </a:p>
          <a:p>
            <a:pPr marL="595312" indent="-595312">
              <a:lnSpc>
                <a:spcPct val="120000"/>
              </a:lnSpc>
              <a:buSzPct val="100000"/>
              <a:buAutoNum type="arabicPeriod"/>
            </a:pPr>
            <a:r>
              <a:t>分别对两个子数组进行排序</a:t>
            </a:r>
          </a:p>
          <a:p>
            <a:pPr marL="595312" indent="-595312">
              <a:lnSpc>
                <a:spcPct val="120000"/>
              </a:lnSpc>
              <a:buSzPct val="100000"/>
              <a:buAutoNum type="arabicPeriod"/>
            </a:pPr>
            <a:r>
              <a:t>将已有序的子数组进行合并</a:t>
            </a:r>
          </a:p>
        </p:txBody>
      </p:sp>
      <p:sp>
        <p:nvSpPr>
          <p:cNvPr id="134" name="merge_sort(A, start, end)的算法思路（伪代码）：…"/>
          <p:cNvSpPr txBox="1"/>
          <p:nvPr/>
        </p:nvSpPr>
        <p:spPr>
          <a:xfrm>
            <a:off x="547201" y="5229683"/>
            <a:ext cx="11840743" cy="400096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800"/>
            </a:pPr>
            <a:r>
              <a:t>merge_sort(A, start, end)的算法思路（伪代码）：</a:t>
            </a:r>
          </a:p>
          <a:p>
            <a:pPr marL="595312" indent="-595312">
              <a:lnSpc>
                <a:spcPct val="120000"/>
              </a:lnSpc>
              <a:buSzPct val="100000"/>
              <a:buAutoNum type="arabicPeriod"/>
              <a:defRPr sz="25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将数组A一分为二</a:t>
            </a:r>
          </a:p>
          <a:p>
            <a:pPr marL="595312" indent="-595312">
              <a:lnSpc>
                <a:spcPct val="120000"/>
              </a:lnSpc>
              <a:buSzPct val="100000"/>
              <a:buAutoNum type="arabicPeriod"/>
              <a:defRPr sz="25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对两个子数组分别排序   </a:t>
            </a:r>
          </a:p>
          <a:p>
            <a:pPr marL="595312" indent="-595312">
              <a:lnSpc>
                <a:spcPct val="120000"/>
              </a:lnSpc>
              <a:buSzPct val="100000"/>
              <a:buAutoNum type="arabicPeriod"/>
              <a:defRPr sz="25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合并有序子数组中的元素</a:t>
            </a:r>
          </a:p>
          <a:p>
            <a:pPr marL="1230312" lvl="1" indent="-595312">
              <a:lnSpc>
                <a:spcPct val="120000"/>
              </a:lnSpc>
              <a:buSzPct val="100000"/>
              <a:buAutoNum type="arabicPeriod"/>
              <a:defRPr sz="2200">
                <a:solidFill>
                  <a:srgbClr val="5E5E5E"/>
                </a:solidFill>
              </a:defRPr>
            </a:pPr>
            <a:r>
              <a:rPr>
                <a:highlight>
                  <a:srgbClr val="FFFF00"/>
                </a:highlight>
              </a:rPr>
              <a:t>分配临时空间存放合并元素</a:t>
            </a:r>
          </a:p>
          <a:p>
            <a:pPr marL="1230312" lvl="1" indent="-595312">
              <a:lnSpc>
                <a:spcPct val="120000"/>
              </a:lnSpc>
              <a:buSzPct val="100000"/>
              <a:buAutoNum type="arabicPeriod"/>
              <a:defRPr sz="2200">
                <a:solidFill>
                  <a:srgbClr val="5E5E5E"/>
                </a:solidFill>
              </a:defRPr>
            </a:pPr>
            <a:r>
              <a:t>依次取出子数组的元素，进行合并</a:t>
            </a:r>
          </a:p>
          <a:p>
            <a:pPr marL="1230312" lvl="1" indent="-595312">
              <a:lnSpc>
                <a:spcPct val="120000"/>
              </a:lnSpc>
              <a:buSzPct val="100000"/>
              <a:buAutoNum type="arabicPeriod"/>
              <a:defRPr sz="2200">
                <a:solidFill>
                  <a:srgbClr val="5E5E5E"/>
                </a:solidFill>
              </a:defRPr>
            </a:pPr>
            <a:r>
              <a:t>如果有子数组元素没有取完，则全部并入临时空间</a:t>
            </a:r>
          </a:p>
          <a:p>
            <a:pPr marL="1230312" lvl="1" indent="-595312">
              <a:lnSpc>
                <a:spcPct val="120000"/>
              </a:lnSpc>
              <a:buSzPct val="100000"/>
              <a:buAutoNum type="arabicPeriod"/>
              <a:defRPr sz="2200">
                <a:solidFill>
                  <a:srgbClr val="5E5E5E"/>
                </a:solidFill>
              </a:defRPr>
            </a:pPr>
            <a:r>
              <a:t>从临时空间复制回返回数组中</a:t>
            </a:r>
          </a:p>
          <a:p>
            <a:pPr marL="1230312" lvl="1" indent="-595312">
              <a:lnSpc>
                <a:spcPct val="120000"/>
              </a:lnSpc>
              <a:buSzPct val="100000"/>
              <a:buAutoNum type="arabicPeriod"/>
              <a:defRPr sz="2200">
                <a:solidFill>
                  <a:srgbClr val="5E5E5E"/>
                </a:solidFill>
              </a:defRPr>
            </a:pPr>
            <a:r>
              <a:rPr>
                <a:highlight>
                  <a:srgbClr val="FFFF00"/>
                </a:highlight>
              </a:rPr>
              <a:t>释放临时空间</a:t>
            </a:r>
          </a:p>
        </p:txBody>
      </p:sp>
      <p:sp>
        <p:nvSpPr>
          <p:cNvPr id="135" name="【任务9.2】归并排序算法的递归实现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.2】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归并排序</a:t>
            </a:r>
            <a:r>
              <a:t>算法的递归实现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AA42BE0-E349-4380-ACA9-2A6F370745FC}"/>
              </a:ext>
            </a:extLst>
          </p:cNvPr>
          <p:cNvSpPr/>
          <p:nvPr/>
        </p:nvSpPr>
        <p:spPr>
          <a:xfrm>
            <a:off x="1129144" y="7148945"/>
            <a:ext cx="6948055" cy="2015897"/>
          </a:xfrm>
          <a:prstGeom prst="roundRect">
            <a:avLst>
              <a:gd name="adj" fmla="val 6457"/>
            </a:avLst>
          </a:prstGeom>
          <a:solidFill>
            <a:srgbClr val="BFBFBF">
              <a:alpha val="9411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38" name="#include &lt;iostream&gt;…"/>
          <p:cNvSpPr txBox="1"/>
          <p:nvPr/>
        </p:nvSpPr>
        <p:spPr>
          <a:xfrm>
            <a:off x="1929669" y="1921614"/>
            <a:ext cx="9710992" cy="788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8492A"/>
                </a:solidFill>
                <a:latin typeface="Lucida Console" panose="020B0609040504020204" pitchFamily="49" charset="0"/>
              </a:rPr>
              <a:t>#include </a:t>
            </a:r>
            <a:r>
              <a:rPr>
                <a:latin typeface="Lucida Console" panose="020B060904050402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latin typeface="Lucida Console" panose="020B060904050402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merge_sort(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A[],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start,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end);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main()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A[] = 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5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6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7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4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};  </a:t>
            </a:r>
            <a:r>
              <a:rPr>
                <a:latin typeface="Lucida Console" panose="020B0609040504020204" pitchFamily="49" charset="0"/>
              </a:rPr>
              <a:t>// just for test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num =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(A)/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(A[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31595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merge_sort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(A,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num);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 i&lt;num; i++)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A[i] &lt;&lt;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' '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3E1E81"/>
                </a:solidFill>
                <a:latin typeface="Lucida Console" panose="020B0609040504020204" pitchFamily="49" charset="0"/>
              </a:rPr>
              <a:t>endl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39" name="【任务9.2】归并排序算法的递归实现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.2】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归并排序</a:t>
            </a:r>
            <a:r>
              <a:t>算法的递归实现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42" name="【任务9.2】归并排序算法的递归实现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.2】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归并排序</a:t>
            </a:r>
            <a:r>
              <a:t>算法的递归实现</a:t>
            </a:r>
          </a:p>
        </p:txBody>
      </p:sp>
      <p:sp>
        <p:nvSpPr>
          <p:cNvPr id="143" name="void merge_sort(int A[], int start, int end) {…"/>
          <p:cNvSpPr txBox="1"/>
          <p:nvPr/>
        </p:nvSpPr>
        <p:spPr>
          <a:xfrm>
            <a:off x="2359914" y="2131252"/>
            <a:ext cx="8284972" cy="746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merge_sort(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A[],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start,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end)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/// 1. 递归中止条件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(start == end-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 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/// 2. 对两个子数组分开排序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mid = (end + start)/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merge_sort</a:t>
            </a:r>
            <a:r>
              <a:rPr>
                <a:latin typeface="Lucida Console" panose="020B0609040504020204" pitchFamily="49" charset="0"/>
              </a:rPr>
              <a:t>(A, start, mid);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merge_sort</a:t>
            </a:r>
            <a:r>
              <a:rPr>
                <a:latin typeface="Lucida Console" panose="020B0609040504020204" pitchFamily="49" charset="0"/>
              </a:rPr>
              <a:t>(A, mid, end);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/// 3. 合并有序子数组中的元素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/// 3.1 分配临时空间存放合并元素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*tmp =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new</a:t>
            </a:r>
            <a:r>
              <a:rPr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[end-start];</a:t>
            </a:r>
          </a:p>
          <a:p>
            <a:pPr lvl="1" indent="0"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ucida Console" panose="020B0609040504020204" pitchFamily="49" charset="0"/>
              </a:rPr>
              <a:t>..... ( NEXT PAGE 合并子数组) .....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/// 3.5 释放临时空间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delete</a:t>
            </a:r>
            <a:r>
              <a:rPr>
                <a:latin typeface="Lucida Console" panose="020B0609040504020204" pitchFamily="49" charset="0"/>
              </a:rPr>
              <a:t>[] tmp;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AC496511-C7BC-4209-ADF1-9CABDCB661A3}"/>
              </a:ext>
            </a:extLst>
          </p:cNvPr>
          <p:cNvSpPr/>
          <p:nvPr/>
        </p:nvSpPr>
        <p:spPr>
          <a:xfrm>
            <a:off x="8991600" y="7772400"/>
            <a:ext cx="581891" cy="491836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id="{68A54699-97B1-0C52-41A9-41A7CF0412EC}"/>
              </a:ext>
            </a:extLst>
          </p:cNvPr>
          <p:cNvSpPr/>
          <p:nvPr/>
        </p:nvSpPr>
        <p:spPr>
          <a:xfrm>
            <a:off x="3052894" y="3203603"/>
            <a:ext cx="7112883" cy="46024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id="{E712815C-ECDE-2E6E-91A2-AD8728CE15E0}"/>
              </a:ext>
            </a:extLst>
          </p:cNvPr>
          <p:cNvSpPr/>
          <p:nvPr/>
        </p:nvSpPr>
        <p:spPr>
          <a:xfrm>
            <a:off x="3052894" y="4561348"/>
            <a:ext cx="7112883" cy="1361469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1D4BA3C9-5D91-922B-10B0-04D23CA78F89}"/>
              </a:ext>
            </a:extLst>
          </p:cNvPr>
          <p:cNvSpPr/>
          <p:nvPr/>
        </p:nvSpPr>
        <p:spPr>
          <a:xfrm>
            <a:off x="3052894" y="6820316"/>
            <a:ext cx="7112883" cy="2261339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  <p:bldP spid="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46" name="【任务9.2】归并排序算法的递归实现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.2】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归并排序</a:t>
            </a:r>
            <a:r>
              <a:t>算法的递归实现</a:t>
            </a:r>
          </a:p>
        </p:txBody>
      </p:sp>
      <p:sp>
        <p:nvSpPr>
          <p:cNvPr id="147" name="/// 3.2 依次取出子数组的元素，进行合并…"/>
          <p:cNvSpPr txBox="1"/>
          <p:nvPr/>
        </p:nvSpPr>
        <p:spPr>
          <a:xfrm>
            <a:off x="1170494" y="2065033"/>
            <a:ext cx="11217451" cy="7424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/// 3.2 </a:t>
            </a:r>
            <a:r>
              <a:rPr dirty="0" err="1">
                <a:latin typeface="Lucida Console" panose="020B0609040504020204" pitchFamily="49" charset="0"/>
              </a:rPr>
              <a:t>依次取出子数组的元素，进行合并</a:t>
            </a:r>
            <a:endParaRPr dirty="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dirty="0">
                <a:latin typeface="Lucida Console" panose="020B0609040504020204" pitchFamily="49" charset="0"/>
              </a:rPr>
              <a:t> </a:t>
            </a:r>
            <a:r>
              <a:rPr dirty="0" err="1">
                <a:latin typeface="Lucida Console" panose="020B0609040504020204" pitchFamily="49" charset="0"/>
              </a:rPr>
              <a:t>left_idx</a:t>
            </a:r>
            <a:r>
              <a:rPr dirty="0">
                <a:latin typeface="Lucida Console" panose="020B0609040504020204" pitchFamily="49" charset="0"/>
              </a:rPr>
              <a:t> = start, </a:t>
            </a:r>
            <a:r>
              <a:rPr dirty="0" err="1">
                <a:latin typeface="Lucida Console" panose="020B0609040504020204" pitchFamily="49" charset="0"/>
              </a:rPr>
              <a:t>right_idx</a:t>
            </a:r>
            <a:r>
              <a:rPr dirty="0">
                <a:latin typeface="Lucida Console" panose="020B0609040504020204" pitchFamily="49" charset="0"/>
              </a:rPr>
              <a:t> = mid, </a:t>
            </a:r>
            <a:r>
              <a:rPr dirty="0" err="1">
                <a:latin typeface="Lucida Console" panose="020B0609040504020204" pitchFamily="49" charset="0"/>
              </a:rPr>
              <a:t>i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dirty="0">
                <a:latin typeface="Lucida Console" panose="020B0609040504020204" pitchFamily="49" charset="0"/>
              </a:rPr>
              <a:t>;</a:t>
            </a:r>
            <a:endParaRPr dirty="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</a:rPr>
              <a:t>while</a:t>
            </a:r>
            <a:r>
              <a:rPr dirty="0">
                <a:latin typeface="Lucida Console" panose="020B0609040504020204" pitchFamily="49" charset="0"/>
              </a:rPr>
              <a:t> (</a:t>
            </a:r>
            <a:r>
              <a:rPr dirty="0" err="1">
                <a:latin typeface="Lucida Console" panose="020B0609040504020204" pitchFamily="49" charset="0"/>
              </a:rPr>
              <a:t>left_idx</a:t>
            </a:r>
            <a:r>
              <a:rPr dirty="0">
                <a:latin typeface="Lucida Console" panose="020B0609040504020204" pitchFamily="49" charset="0"/>
              </a:rPr>
              <a:t> &lt; mid &amp;&amp; </a:t>
            </a:r>
            <a:r>
              <a:rPr dirty="0" err="1">
                <a:latin typeface="Lucida Console" panose="020B0609040504020204" pitchFamily="49" charset="0"/>
              </a:rPr>
              <a:t>right_idx</a:t>
            </a:r>
            <a:r>
              <a:rPr dirty="0">
                <a:latin typeface="Lucida Console" panose="020B0609040504020204" pitchFamily="49" charset="0"/>
              </a:rPr>
              <a:t> &lt; end) {</a:t>
            </a:r>
            <a:endParaRPr dirty="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        </a:t>
            </a: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 dirty="0">
                <a:latin typeface="Lucida Console" panose="020B0609040504020204" pitchFamily="49" charset="0"/>
              </a:rPr>
              <a:t> (A[</a:t>
            </a:r>
            <a:r>
              <a:rPr dirty="0" err="1">
                <a:latin typeface="Lucida Console" panose="020B0609040504020204" pitchFamily="49" charset="0"/>
              </a:rPr>
              <a:t>left_idx</a:t>
            </a:r>
            <a:r>
              <a:rPr dirty="0">
                <a:latin typeface="Lucida Console" panose="020B0609040504020204" pitchFamily="49" charset="0"/>
              </a:rPr>
              <a:t>] &lt; A[</a:t>
            </a:r>
            <a:r>
              <a:rPr dirty="0" err="1">
                <a:latin typeface="Lucida Console" panose="020B0609040504020204" pitchFamily="49" charset="0"/>
              </a:rPr>
              <a:t>right_idx</a:t>
            </a:r>
            <a:r>
              <a:rPr dirty="0">
                <a:latin typeface="Lucida Console" panose="020B0609040504020204" pitchFamily="49" charset="0"/>
              </a:rPr>
              <a:t>])</a:t>
            </a:r>
            <a:r>
              <a:rPr dirty="0"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           </a:t>
            </a:r>
            <a:r>
              <a:rPr dirty="0" err="1">
                <a:latin typeface="Lucida Console" panose="020B0609040504020204" pitchFamily="49" charset="0"/>
              </a:rPr>
              <a:t>tmp</a:t>
            </a:r>
            <a:r>
              <a:rPr dirty="0">
                <a:latin typeface="Lucida Console" panose="020B0609040504020204" pitchFamily="49" charset="0"/>
              </a:rPr>
              <a:t>[</a:t>
            </a:r>
            <a:r>
              <a:rPr dirty="0" err="1">
                <a:latin typeface="Lucida Console" panose="020B0609040504020204" pitchFamily="49" charset="0"/>
              </a:rPr>
              <a:t>i</a:t>
            </a:r>
            <a:r>
              <a:rPr dirty="0">
                <a:latin typeface="Lucida Console" panose="020B0609040504020204" pitchFamily="49" charset="0"/>
              </a:rPr>
              <a:t>++] = A[</a:t>
            </a:r>
            <a:r>
              <a:rPr dirty="0" err="1">
                <a:latin typeface="Lucida Console" panose="020B0609040504020204" pitchFamily="49" charset="0"/>
              </a:rPr>
              <a:t>left_idx</a:t>
            </a:r>
            <a:r>
              <a:rPr dirty="0">
                <a:latin typeface="Lucida Console" panose="020B0609040504020204" pitchFamily="49" charset="0"/>
              </a:rPr>
              <a:t>++];</a:t>
            </a:r>
            <a:endParaRPr dirty="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        </a:t>
            </a: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</a:rPr>
              <a:t>else</a:t>
            </a: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           </a:t>
            </a:r>
            <a:r>
              <a:rPr dirty="0" err="1">
                <a:latin typeface="Lucida Console" panose="020B0609040504020204" pitchFamily="49" charset="0"/>
              </a:rPr>
              <a:t>tmp</a:t>
            </a:r>
            <a:r>
              <a:rPr dirty="0">
                <a:latin typeface="Lucida Console" panose="020B0609040504020204" pitchFamily="49" charset="0"/>
              </a:rPr>
              <a:t>[</a:t>
            </a:r>
            <a:r>
              <a:rPr dirty="0" err="1">
                <a:latin typeface="Lucida Console" panose="020B0609040504020204" pitchFamily="49" charset="0"/>
              </a:rPr>
              <a:t>i</a:t>
            </a:r>
            <a:r>
              <a:rPr dirty="0">
                <a:latin typeface="Lucida Console" panose="020B0609040504020204" pitchFamily="49" charset="0"/>
              </a:rPr>
              <a:t>++] = A[</a:t>
            </a:r>
            <a:r>
              <a:rPr dirty="0" err="1">
                <a:latin typeface="Lucida Console" panose="020B0609040504020204" pitchFamily="49" charset="0"/>
              </a:rPr>
              <a:t>right_idx</a:t>
            </a:r>
            <a:r>
              <a:rPr dirty="0">
                <a:latin typeface="Lucida Console" panose="020B0609040504020204" pitchFamily="49" charset="0"/>
              </a:rPr>
              <a:t>++];</a:t>
            </a:r>
            <a:endParaRPr dirty="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    }</a:t>
            </a:r>
            <a:endParaRPr dirty="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/// 3.3 </a:t>
            </a:r>
            <a:r>
              <a:rPr dirty="0" err="1">
                <a:latin typeface="Lucida Console" panose="020B0609040504020204" pitchFamily="49" charset="0"/>
              </a:rPr>
              <a:t>如果有子数组元素没有取完，则全部并入临时空间</a:t>
            </a:r>
            <a:endParaRPr dirty="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</a:rPr>
              <a:t>while</a:t>
            </a:r>
            <a:r>
              <a:rPr dirty="0">
                <a:latin typeface="Lucida Console" panose="020B0609040504020204" pitchFamily="49" charset="0"/>
              </a:rPr>
              <a:t> (</a:t>
            </a:r>
            <a:r>
              <a:rPr dirty="0" err="1">
                <a:latin typeface="Lucida Console" panose="020B0609040504020204" pitchFamily="49" charset="0"/>
              </a:rPr>
              <a:t>left_idx</a:t>
            </a:r>
            <a:r>
              <a:rPr dirty="0">
                <a:latin typeface="Lucida Console" panose="020B0609040504020204" pitchFamily="49" charset="0"/>
              </a:rPr>
              <a:t> &lt; mid)</a:t>
            </a:r>
            <a:r>
              <a:rPr dirty="0"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tmp</a:t>
            </a:r>
            <a:r>
              <a:rPr dirty="0">
                <a:latin typeface="Lucida Console" panose="020B0609040504020204" pitchFamily="49" charset="0"/>
              </a:rPr>
              <a:t>[</a:t>
            </a:r>
            <a:r>
              <a:rPr dirty="0" err="1">
                <a:latin typeface="Lucida Console" panose="020B0609040504020204" pitchFamily="49" charset="0"/>
              </a:rPr>
              <a:t>i</a:t>
            </a:r>
            <a:r>
              <a:rPr dirty="0">
                <a:latin typeface="Lucida Console" panose="020B0609040504020204" pitchFamily="49" charset="0"/>
              </a:rPr>
              <a:t>++] = A[</a:t>
            </a:r>
            <a:r>
              <a:rPr dirty="0" err="1">
                <a:latin typeface="Lucida Console" panose="020B0609040504020204" pitchFamily="49" charset="0"/>
              </a:rPr>
              <a:t>left_idx</a:t>
            </a:r>
            <a:r>
              <a:rPr dirty="0">
                <a:latin typeface="Lucida Console" panose="020B0609040504020204" pitchFamily="49" charset="0"/>
              </a:rPr>
              <a:t>++];</a:t>
            </a:r>
            <a:r>
              <a:rPr lang="zh-CN" altLang="en-US" dirty="0">
                <a:latin typeface="Lucida Console" panose="020B0609040504020204" pitchFamily="49" charset="0"/>
              </a:rPr>
              <a:t> </a:t>
            </a:r>
            <a:r>
              <a:rPr lang="en-US" altLang="zh-CN" sz="2300" dirty="0">
                <a:solidFill>
                  <a:srgbClr val="008400"/>
                </a:solidFill>
                <a:latin typeface="Lucida Console" panose="020B0609040504020204" pitchFamily="49" charset="0"/>
              </a:rPr>
              <a:t>/// </a:t>
            </a:r>
            <a:r>
              <a:rPr lang="zh-CN" altLang="en-US" sz="2300" dirty="0">
                <a:solidFill>
                  <a:srgbClr val="008400"/>
                </a:solidFill>
                <a:latin typeface="Lucida Console" panose="020B0609040504020204" pitchFamily="49" charset="0"/>
              </a:rPr>
              <a:t>先左</a:t>
            </a:r>
            <a:endParaRPr sz="2300" dirty="0">
              <a:solidFill>
                <a:srgbClr val="008400"/>
              </a:solidFill>
              <a:latin typeface="Lucida Console" panose="020B0609040504020204" pitchFamily="49" charset="0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</a:rPr>
              <a:t>while</a:t>
            </a:r>
            <a:r>
              <a:rPr dirty="0">
                <a:latin typeface="Lucida Console" panose="020B0609040504020204" pitchFamily="49" charset="0"/>
              </a:rPr>
              <a:t> (</a:t>
            </a:r>
            <a:r>
              <a:rPr dirty="0" err="1">
                <a:latin typeface="Lucida Console" panose="020B0609040504020204" pitchFamily="49" charset="0"/>
              </a:rPr>
              <a:t>right_idx</a:t>
            </a:r>
            <a:r>
              <a:rPr dirty="0">
                <a:latin typeface="Lucida Console" panose="020B0609040504020204" pitchFamily="49" charset="0"/>
              </a:rPr>
              <a:t> &lt; end)</a:t>
            </a:r>
            <a:r>
              <a:rPr dirty="0"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</a:t>
            </a:r>
            <a:r>
              <a:rPr dirty="0" err="1">
                <a:latin typeface="Lucida Console" panose="020B0609040504020204" pitchFamily="49" charset="0"/>
              </a:rPr>
              <a:t>tmp</a:t>
            </a:r>
            <a:r>
              <a:rPr dirty="0">
                <a:latin typeface="Lucida Console" panose="020B0609040504020204" pitchFamily="49" charset="0"/>
              </a:rPr>
              <a:t>[</a:t>
            </a:r>
            <a:r>
              <a:rPr dirty="0" err="1">
                <a:latin typeface="Lucida Console" panose="020B0609040504020204" pitchFamily="49" charset="0"/>
              </a:rPr>
              <a:t>i</a:t>
            </a:r>
            <a:r>
              <a:rPr dirty="0">
                <a:latin typeface="Lucida Console" panose="020B0609040504020204" pitchFamily="49" charset="0"/>
              </a:rPr>
              <a:t>++] = A[</a:t>
            </a:r>
            <a:r>
              <a:rPr dirty="0" err="1">
                <a:latin typeface="Lucida Console" panose="020B0609040504020204" pitchFamily="49" charset="0"/>
              </a:rPr>
              <a:t>right_idx</a:t>
            </a:r>
            <a:r>
              <a:rPr dirty="0">
                <a:latin typeface="Lucida Console" panose="020B0609040504020204" pitchFamily="49" charset="0"/>
              </a:rPr>
              <a:t>++];</a:t>
            </a:r>
            <a:r>
              <a:rPr lang="en-US" altLang="zh-CN" sz="2300" dirty="0">
                <a:solidFill>
                  <a:srgbClr val="008400"/>
                </a:solidFill>
                <a:latin typeface="Lucida Console" panose="020B0609040504020204" pitchFamily="49" charset="0"/>
              </a:rPr>
              <a:t>/// </a:t>
            </a:r>
            <a:r>
              <a:rPr lang="zh-CN" altLang="en-US" sz="2300" dirty="0">
                <a:solidFill>
                  <a:srgbClr val="008400"/>
                </a:solidFill>
                <a:latin typeface="Lucida Console" panose="020B0609040504020204" pitchFamily="49" charset="0"/>
              </a:rPr>
              <a:t>后右</a:t>
            </a:r>
            <a:endParaRPr sz="2300" dirty="0">
              <a:solidFill>
                <a:srgbClr val="008400"/>
              </a:solidFill>
              <a:latin typeface="Lucida Console" panose="020B0609040504020204" pitchFamily="49" charset="0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en-US" altLang="zh-CN" dirty="0"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</a:rPr>
              <a:t>/// 3.4 </a:t>
            </a:r>
            <a:r>
              <a:rPr dirty="0" err="1">
                <a:latin typeface="Lucida Console" panose="020B0609040504020204" pitchFamily="49" charset="0"/>
              </a:rPr>
              <a:t>从临时空间复制回返回数组中</a:t>
            </a:r>
            <a:endParaRPr lang="en-US" altLang="zh-CN" dirty="0"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 dirty="0">
                <a:solidFill>
                  <a:schemeClr val="tx1"/>
                </a:solidFill>
                <a:latin typeface="Lucida Console" panose="020B0609040504020204" pitchFamily="49" charset="0"/>
              </a:rPr>
              <a:t> (</a:t>
            </a:r>
            <a:r>
              <a:rPr dirty="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dirty="0">
                <a:latin typeface="Lucida Console" panose="020B0609040504020204" pitchFamily="49" charset="0"/>
              </a:rPr>
              <a:t> </a:t>
            </a:r>
            <a:r>
              <a:rPr sz="23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sz="2300" dirty="0">
                <a:solidFill>
                  <a:schemeClr val="tx1"/>
                </a:solidFill>
                <a:latin typeface="Lucida Console" panose="020B0609040504020204" pitchFamily="49" charset="0"/>
              </a:rPr>
              <a:t>=0, </a:t>
            </a:r>
            <a:r>
              <a:rPr sz="23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idx</a:t>
            </a:r>
            <a:r>
              <a:rPr sz="2300" dirty="0">
                <a:solidFill>
                  <a:schemeClr val="tx1"/>
                </a:solidFill>
                <a:latin typeface="Lucida Console" panose="020B0609040504020204" pitchFamily="49" charset="0"/>
              </a:rPr>
              <a:t>=start; </a:t>
            </a:r>
            <a:r>
              <a:rPr sz="23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sz="2300" dirty="0">
                <a:solidFill>
                  <a:schemeClr val="tx1"/>
                </a:solidFill>
                <a:latin typeface="Lucida Console" panose="020B0609040504020204" pitchFamily="49" charset="0"/>
              </a:rPr>
              <a:t>&lt;end-start; </a:t>
            </a:r>
            <a:r>
              <a:rPr sz="23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sz="2300" dirty="0">
                <a:solidFill>
                  <a:schemeClr val="tx1"/>
                </a:solidFill>
                <a:latin typeface="Lucida Console" panose="020B0609040504020204" pitchFamily="49" charset="0"/>
              </a:rPr>
              <a:t>++, </a:t>
            </a:r>
            <a:r>
              <a:rPr sz="23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idx</a:t>
            </a:r>
            <a:r>
              <a:rPr sz="2300" dirty="0">
                <a:solidFill>
                  <a:schemeClr val="tx1"/>
                </a:solidFill>
                <a:latin typeface="Lucida Console" panose="020B0609040504020204" pitchFamily="49" charset="0"/>
              </a:rPr>
              <a:t>++)</a:t>
            </a:r>
            <a:r>
              <a:rPr sz="2300" dirty="0">
                <a:solidFill>
                  <a:schemeClr val="tx1"/>
                </a:solidFill>
                <a:latin typeface="Lucida Console" panose="020B0609040504020204" pitchFamily="49" charset="0"/>
                <a:sym typeface="Helvetica"/>
              </a:rPr>
              <a:t> 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   </a:t>
            </a:r>
            <a:r>
              <a:rPr dirty="0">
                <a:latin typeface="Lucida Console" panose="020B0609040504020204" pitchFamily="49" charset="0"/>
              </a:rPr>
              <a:t>A[</a:t>
            </a:r>
            <a:r>
              <a:rPr dirty="0" err="1">
                <a:latin typeface="Lucida Console" panose="020B0609040504020204" pitchFamily="49" charset="0"/>
              </a:rPr>
              <a:t>idx</a:t>
            </a:r>
            <a:r>
              <a:rPr dirty="0">
                <a:latin typeface="Lucida Console" panose="020B0609040504020204" pitchFamily="49" charset="0"/>
              </a:rPr>
              <a:t>] = </a:t>
            </a:r>
            <a:r>
              <a:rPr dirty="0" err="1">
                <a:latin typeface="Lucida Console" panose="020B0609040504020204" pitchFamily="49" charset="0"/>
              </a:rPr>
              <a:t>tmp</a:t>
            </a:r>
            <a:r>
              <a:rPr dirty="0">
                <a:latin typeface="Lucida Console" panose="020B0609040504020204" pitchFamily="49" charset="0"/>
              </a:rPr>
              <a:t>[</a:t>
            </a:r>
            <a:r>
              <a:rPr dirty="0" err="1">
                <a:latin typeface="Lucida Console" panose="020B0609040504020204" pitchFamily="49" charset="0"/>
              </a:rPr>
              <a:t>i</a:t>
            </a:r>
            <a:r>
              <a:rPr dirty="0">
                <a:latin typeface="Lucida Console" panose="020B0609040504020204" pitchFamily="49" charset="0"/>
              </a:rPr>
              <a:t>];</a:t>
            </a:r>
          </a:p>
        </p:txBody>
      </p:sp>
      <p:sp>
        <p:nvSpPr>
          <p:cNvPr id="2" name="矩形">
            <a:extLst>
              <a:ext uri="{FF2B5EF4-FFF2-40B4-BE49-F238E27FC236}">
                <a16:creationId xmlns:a16="http://schemas.microsoft.com/office/drawing/2014/main" id="{AD09B39B-5DE8-FF2B-5614-BB8CD27A9DFA}"/>
              </a:ext>
            </a:extLst>
          </p:cNvPr>
          <p:cNvSpPr/>
          <p:nvPr/>
        </p:nvSpPr>
        <p:spPr>
          <a:xfrm>
            <a:off x="1224096" y="2607858"/>
            <a:ext cx="10981759" cy="325261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矩形">
            <a:extLst>
              <a:ext uri="{FF2B5EF4-FFF2-40B4-BE49-F238E27FC236}">
                <a16:creationId xmlns:a16="http://schemas.microsoft.com/office/drawing/2014/main" id="{E75A2044-CC4B-54BB-3D7C-99FC7C6E5D28}"/>
              </a:ext>
            </a:extLst>
          </p:cNvPr>
          <p:cNvSpPr/>
          <p:nvPr/>
        </p:nvSpPr>
        <p:spPr>
          <a:xfrm>
            <a:off x="1224095" y="6698674"/>
            <a:ext cx="10981759" cy="1011382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矩形">
            <a:extLst>
              <a:ext uri="{FF2B5EF4-FFF2-40B4-BE49-F238E27FC236}">
                <a16:creationId xmlns:a16="http://schemas.microsoft.com/office/drawing/2014/main" id="{E2D90263-465A-B6A6-0485-4F5AE86A58CA}"/>
              </a:ext>
            </a:extLst>
          </p:cNvPr>
          <p:cNvSpPr/>
          <p:nvPr/>
        </p:nvSpPr>
        <p:spPr>
          <a:xfrm>
            <a:off x="1224095" y="8583356"/>
            <a:ext cx="10981759" cy="1011382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4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159" name="【任务9.4】快速排序"/>
          <p:cNvSpPr>
            <a:spLocks noGrp="1"/>
          </p:cNvSpPr>
          <p:nvPr>
            <p:ph type="title"/>
          </p:nvPr>
        </p:nvSpPr>
        <p:spPr>
          <a:xfrm>
            <a:off x="547201" y="354125"/>
            <a:ext cx="4904563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</a:t>
            </a:r>
            <a:r>
              <a:rPr lang="en-US" altLang="zh-CN"/>
              <a:t>3</a:t>
            </a:r>
            <a:r>
              <a:t>】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快速排序</a:t>
            </a:r>
          </a:p>
        </p:txBody>
      </p:sp>
      <p:graphicFrame>
        <p:nvGraphicFramePr>
          <p:cNvPr id="160" name="表格"/>
          <p:cNvGraphicFramePr/>
          <p:nvPr/>
        </p:nvGraphicFramePr>
        <p:xfrm>
          <a:off x="1506818" y="2217171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606060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606060"/>
                      </a:solidFill>
                      <a:miter lim="400000"/>
                    </a:lnR>
                    <a:lnT w="38100">
                      <a:solidFill>
                        <a:srgbClr val="606060"/>
                      </a:solidFill>
                      <a:miter lim="400000"/>
                    </a:lnT>
                    <a:lnB w="381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" name="A"/>
          <p:cNvSpPr txBox="1"/>
          <p:nvPr/>
        </p:nvSpPr>
        <p:spPr>
          <a:xfrm>
            <a:off x="741167" y="2340942"/>
            <a:ext cx="37528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162" name="0"/>
          <p:cNvSpPr txBox="1"/>
          <p:nvPr/>
        </p:nvSpPr>
        <p:spPr>
          <a:xfrm>
            <a:off x="1687864" y="3114241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63" name="n-1"/>
          <p:cNvSpPr txBox="1"/>
          <p:nvPr/>
        </p:nvSpPr>
        <p:spPr>
          <a:xfrm>
            <a:off x="11635458" y="3114241"/>
            <a:ext cx="707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n-1</a:t>
            </a:r>
          </a:p>
        </p:txBody>
      </p:sp>
      <p:sp>
        <p:nvSpPr>
          <p:cNvPr id="164" name="将有n个整数元素的数组A排序，要求从小到大排列。"/>
          <p:cNvSpPr txBox="1"/>
          <p:nvPr/>
        </p:nvSpPr>
        <p:spPr>
          <a:xfrm>
            <a:off x="1412782" y="4370139"/>
            <a:ext cx="898321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将有n个整数元素的数组A排序，要求从小到大排列。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67" name="快速排序的算法思路"/>
          <p:cNvSpPr>
            <a:spLocks noGrp="1"/>
          </p:cNvSpPr>
          <p:nvPr>
            <p:ph type="title"/>
          </p:nvPr>
        </p:nvSpPr>
        <p:spPr>
          <a:xfrm>
            <a:off x="547201" y="354125"/>
            <a:ext cx="4731381" cy="1152045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快速排序</a:t>
            </a:r>
            <a:r>
              <a:t>的算法思路</a:t>
            </a:r>
          </a:p>
        </p:txBody>
      </p:sp>
      <p:sp>
        <p:nvSpPr>
          <p:cNvPr id="168" name="归并算法中，两个有序的子数组在合并时，需要在左右两个子数组之间交换元素，并且合并过程借助了临时内存空间。那么，是否能做到既不需要临时内存空间，又可以直接合并子数组而不进行元素交换呢？…"/>
          <p:cNvSpPr txBox="1"/>
          <p:nvPr/>
        </p:nvSpPr>
        <p:spPr>
          <a:xfrm>
            <a:off x="547201" y="2398396"/>
            <a:ext cx="12041186" cy="549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rPr lang="en-US" altLang="zh-CN"/>
              <a:t>       </a:t>
            </a:r>
            <a:r>
              <a:t>归并算法中，两个有序的子数组在合并时，需要在左右两个子数组之间交换元素，并且合并过程借助了临时内存空间。那么，是否能做到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既不需要临时内存空间，又可以直接合并子数组而不进行元素交换</a:t>
            </a:r>
            <a:r>
              <a:t>呢？</a:t>
            </a:r>
          </a:p>
          <a:p>
            <a:pPr algn="just"/>
            <a:endParaRPr/>
          </a:p>
          <a:p>
            <a:pPr algn="just"/>
            <a:r>
              <a:rPr lang="en-US" altLang="zh-CN"/>
              <a:t>      </a:t>
            </a:r>
            <a:r>
              <a:t>这样的算法是存在的，它就是“快速排序”算法，它的基本思路是：</a:t>
            </a:r>
          </a:p>
          <a:p>
            <a:pPr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rPr lang="en-US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如果在拆分数组时，不是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选定一个位置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（中间）来把数组拆分成左右两个部分，而是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选定一个元素值</a:t>
            </a:r>
            <a:r>
              <a:rPr lang="zh-CN" altLang="en-US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把数组拆分成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为两个部分，一个包含的元素均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“大于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选定元素值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，一个包含的元素均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“小于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选定元素值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”，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这样，在对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这两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部分各自排序后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，就可以直接合并排序后</a:t>
            </a:r>
            <a:r>
              <a:rPr>
                <a:latin typeface="楷体" panose="02010609060101010101" pitchFamily="49" charset="-122"/>
                <a:ea typeface="楷体" panose="02010609060101010101" pitchFamily="49" charset="-122"/>
              </a:rPr>
              <a:t>的结果！</a:t>
            </a:r>
          </a:p>
        </p:txBody>
      </p:sp>
      <p:sp>
        <p:nvSpPr>
          <p:cNvPr id="169" name="快速排序是1960年英国计算机科学家托尼 · 霍尔（Tony Hoare）引入的。"/>
          <p:cNvSpPr txBox="1"/>
          <p:nvPr/>
        </p:nvSpPr>
        <p:spPr>
          <a:xfrm>
            <a:off x="1198364" y="8538533"/>
            <a:ext cx="8394927" cy="486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929292"/>
                </a:solidFill>
              </a:defRPr>
            </a:lvl1pPr>
          </a:lstStyle>
          <a:p>
            <a:r>
              <a:rPr sz="2000" b="0"/>
              <a:t>快速排序是1960年英国计算机科学家托尼 · 霍尔（Tony Hoare）引入的。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graphicFrame>
        <p:nvGraphicFramePr>
          <p:cNvPr id="173" name="表格"/>
          <p:cNvGraphicFramePr/>
          <p:nvPr/>
        </p:nvGraphicFramePr>
        <p:xfrm>
          <a:off x="547846" y="5281768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4" name="表格"/>
          <p:cNvGraphicFramePr/>
          <p:nvPr/>
        </p:nvGraphicFramePr>
        <p:xfrm>
          <a:off x="547846" y="2729433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表格"/>
          <p:cNvGraphicFramePr/>
          <p:nvPr/>
        </p:nvGraphicFramePr>
        <p:xfrm>
          <a:off x="547846" y="3978266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选定数组第1个元素为基准"/>
          <p:cNvSpPr txBox="1"/>
          <p:nvPr/>
        </p:nvSpPr>
        <p:spPr>
          <a:xfrm>
            <a:off x="7709742" y="3890028"/>
            <a:ext cx="4227119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415431">
              <a:lnSpc>
                <a:spcPct val="1000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800"/>
              <a:t>选定数组第1个元素为基准</a:t>
            </a:r>
          </a:p>
        </p:txBody>
      </p:sp>
      <p:sp>
        <p:nvSpPr>
          <p:cNvPr id="177" name="数组元素按照它与基准元素的大小关系，可以分成两类：…"/>
          <p:cNvSpPr txBox="1"/>
          <p:nvPr/>
        </p:nvSpPr>
        <p:spPr>
          <a:xfrm>
            <a:off x="463038" y="6281473"/>
            <a:ext cx="11846725" cy="258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defTabSz="415431">
              <a:lnSpc>
                <a:spcPct val="1500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2800"/>
              <a:t>基准元素一经选定，</a:t>
            </a:r>
            <a:r>
              <a:rPr sz="2800"/>
              <a:t>数组</a:t>
            </a:r>
            <a:r>
              <a:rPr lang="zh-CN" altLang="en-US" sz="2800"/>
              <a:t>中所有其他</a:t>
            </a:r>
            <a:r>
              <a:rPr sz="2800"/>
              <a:t>元素</a:t>
            </a:r>
            <a:r>
              <a:rPr lang="zh-CN" altLang="en-US" sz="2800"/>
              <a:t>就</a:t>
            </a:r>
            <a:r>
              <a:rPr sz="2800"/>
              <a:t>按照它与基准元素的大小关系，</a:t>
            </a:r>
            <a:r>
              <a:rPr lang="zh-CN" altLang="en-US" sz="2800"/>
              <a:t>在</a:t>
            </a:r>
            <a:r>
              <a:rPr lang="zh-CN" altLang="en-US" sz="2800">
                <a:highlight>
                  <a:srgbClr val="FFFF00"/>
                </a:highlight>
              </a:rPr>
              <a:t>逻辑上</a:t>
            </a:r>
            <a:r>
              <a:rPr sz="2800"/>
              <a:t>可以分成两类</a:t>
            </a:r>
            <a:r>
              <a:rPr lang="zh-CN" altLang="en-US" sz="2800"/>
              <a:t>（各类在</a:t>
            </a:r>
            <a:r>
              <a:rPr lang="zh-CN" altLang="en-US" sz="2800">
                <a:highlight>
                  <a:srgbClr val="FFFF00"/>
                </a:highlight>
              </a:rPr>
              <a:t>物理上</a:t>
            </a:r>
            <a:r>
              <a:rPr lang="zh-CN" altLang="en-US" sz="2800"/>
              <a:t>还没有聚到一起）</a:t>
            </a:r>
            <a:r>
              <a:rPr sz="2800"/>
              <a:t>：</a:t>
            </a:r>
          </a:p>
          <a:p>
            <a:pPr marL="419805" indent="-419805" defTabSz="415431">
              <a:lnSpc>
                <a:spcPct val="150000"/>
              </a:lnSpc>
              <a:buSzPct val="75000"/>
              <a:buChar char="•"/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一类比基准元素大（黄）</a:t>
            </a:r>
          </a:p>
          <a:p>
            <a:pPr marL="419805" indent="-419805" defTabSz="415431">
              <a:lnSpc>
                <a:spcPct val="150000"/>
              </a:lnSpc>
              <a:buSzPct val="75000"/>
              <a:buChar char="•"/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一类比基准元素小（绿）</a:t>
            </a:r>
          </a:p>
        </p:txBody>
      </p:sp>
      <p:sp>
        <p:nvSpPr>
          <p:cNvPr id="4" name="快速排序的算法思路">
            <a:extLst>
              <a:ext uri="{FF2B5EF4-FFF2-40B4-BE49-F238E27FC236}">
                <a16:creationId xmlns:a16="http://schemas.microsoft.com/office/drawing/2014/main" id="{4D138A13-38CA-7CEB-397E-ED7B5E9D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4731381" cy="1152045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快速排序</a:t>
            </a:r>
            <a:r>
              <a:t>的算法思路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9A992C2-AF72-9F70-97BE-470BDE5E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2689613" cy="1152045"/>
          </a:xfrm>
          <a:solidFill>
            <a:srgbClr val="00B050"/>
          </a:solidFill>
        </p:spPr>
        <p:txBody>
          <a:bodyPr/>
          <a:lstStyle/>
          <a:p>
            <a:r>
              <a:rPr lang="zh-CN" altLang="en-US"/>
              <a:t>本讲提纲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4E6923-7CE6-926C-3123-17223ADA8677}"/>
              </a:ext>
            </a:extLst>
          </p:cNvPr>
          <p:cNvSpPr txBox="1"/>
          <p:nvPr/>
        </p:nvSpPr>
        <p:spPr>
          <a:xfrm>
            <a:off x="547201" y="2935024"/>
            <a:ext cx="5778826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9.1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选择排序的递归实现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en-US" altLang="zh-CN" sz="3200" b="0"/>
              <a:t> 9.2 </a:t>
            </a:r>
            <a:r>
              <a:rPr lang="zh-CN" altLang="en-US" sz="3200" b="0"/>
              <a:t>归并排序的递归实现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en-US" altLang="zh-CN" sz="3200" b="0"/>
              <a:t> 9.3 </a:t>
            </a:r>
            <a:r>
              <a:rPr lang="zh-CN" altLang="en-US" sz="3200" b="0"/>
              <a:t>快速排序算法原理与实现</a:t>
            </a:r>
            <a:endParaRPr lang="en-US" altLang="zh-CN" sz="3200" b="0"/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9</a:t>
            </a:r>
            <a:r>
              <a:rPr lang="en-US" altLang="zh-CN" sz="3200" b="0"/>
              <a:t>.4 </a:t>
            </a:r>
            <a:r>
              <a:rPr lang="zh-CN" altLang="en-US" sz="3200" b="0"/>
              <a:t>青蛙过河问题求解</a:t>
            </a:r>
            <a:endParaRPr lang="en-US" altLang="zh-CN" sz="3200" b="0"/>
          </a:p>
          <a:p>
            <a:pPr marL="342900" marR="0" indent="-34290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200" b="0"/>
              <a:t>9.5 </a:t>
            </a:r>
            <a:r>
              <a:rPr lang="zh-CN" altLang="en-US" sz="3200" b="0"/>
              <a:t>九连环问题求解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1696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graphicFrame>
        <p:nvGraphicFramePr>
          <p:cNvPr id="181" name="表格"/>
          <p:cNvGraphicFramePr/>
          <p:nvPr/>
        </p:nvGraphicFramePr>
        <p:xfrm>
          <a:off x="3360472" y="3401983"/>
          <a:ext cx="353879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53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447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2" name="表格"/>
          <p:cNvGraphicFramePr/>
          <p:nvPr/>
        </p:nvGraphicFramePr>
        <p:xfrm>
          <a:off x="547846" y="3401983"/>
          <a:ext cx="2204736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7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4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8447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3" name="表格"/>
          <p:cNvGraphicFramePr/>
          <p:nvPr/>
        </p:nvGraphicFramePr>
        <p:xfrm>
          <a:off x="4332400" y="3401983"/>
          <a:ext cx="3946008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58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7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8447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4" name="表格"/>
          <p:cNvGraphicFramePr/>
          <p:nvPr/>
        </p:nvGraphicFramePr>
        <p:xfrm>
          <a:off x="563609" y="2501380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5" name="将所有小于基准元素（红）的元素（绿）都调整到左边，而所有大于基准元素的元素都调整到右边（黄）。注意：基准元素位置也会有变化！…"/>
          <p:cNvSpPr txBox="1"/>
          <p:nvPr/>
        </p:nvSpPr>
        <p:spPr>
          <a:xfrm>
            <a:off x="547200" y="4449517"/>
            <a:ext cx="11589381" cy="4524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just" defTabSz="415431">
              <a:lnSpc>
                <a:spcPct val="150000"/>
              </a:lnSpc>
              <a:spcBef>
                <a:spcPts val="1800"/>
              </a:spcBef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将所有小于基准元素（红）的元素（绿）都调整到左边，而所有大于基准元素的元素都调整到右边（黄）。注意：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基准元素位置也会有变化！</a:t>
            </a:r>
          </a:p>
          <a:p>
            <a:pPr algn="just" defTabSz="415431">
              <a:lnSpc>
                <a:spcPct val="1500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显然，我们可以得到如下结论：</a:t>
            </a:r>
          </a:p>
          <a:p>
            <a:pPr marL="627160" indent="-627160" algn="just" defTabSz="415431">
              <a:lnSpc>
                <a:spcPct val="150000"/>
              </a:lnSpc>
              <a:buSzPct val="100000"/>
              <a:buAutoNum type="arabicPeriod"/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后续排序过程无论如何操作，都不会将左边区域中元素调整到右边区域中，反之亦然；</a:t>
            </a:r>
          </a:p>
          <a:p>
            <a:pPr marL="627160" indent="-627160" algn="just" defTabSz="415431">
              <a:lnSpc>
                <a:spcPct val="150000"/>
              </a:lnSpc>
              <a:buSzPct val="100000"/>
              <a:buAutoNum type="arabicPeriod"/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基于前条结论</a:t>
            </a:r>
            <a:r>
              <a:rPr sz="2800"/>
              <a:t>，对原数组元素的排序问题，转变为对左边区域元素的排序和对右边区域元素的排序。</a:t>
            </a:r>
          </a:p>
        </p:txBody>
      </p:sp>
      <p:sp>
        <p:nvSpPr>
          <p:cNvPr id="186" name="元素分区"/>
          <p:cNvSpPr txBox="1"/>
          <p:nvPr/>
        </p:nvSpPr>
        <p:spPr>
          <a:xfrm>
            <a:off x="9081474" y="2868504"/>
            <a:ext cx="1538883" cy="5334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2800"/>
              <a:t>元素分区</a:t>
            </a:r>
          </a:p>
        </p:txBody>
      </p:sp>
      <p:sp>
        <p:nvSpPr>
          <p:cNvPr id="4" name="快速排序的算法思路">
            <a:extLst>
              <a:ext uri="{FF2B5EF4-FFF2-40B4-BE49-F238E27FC236}">
                <a16:creationId xmlns:a16="http://schemas.microsoft.com/office/drawing/2014/main" id="{B04385D1-40E2-AE06-ADFA-C383424EF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4731381" cy="1152045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快速排序</a:t>
            </a:r>
            <a:r>
              <a:t>的算法思路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189" name="快速排序的算法关键和难点"/>
          <p:cNvSpPr>
            <a:spLocks noGrp="1"/>
          </p:cNvSpPr>
          <p:nvPr>
            <p:ph type="title"/>
          </p:nvPr>
        </p:nvSpPr>
        <p:spPr>
          <a:xfrm>
            <a:off x="547201" y="354125"/>
            <a:ext cx="6116835" cy="1152045"/>
          </a:xfrm>
          <a:prstGeom prst="rect">
            <a:avLst/>
          </a:prstGeom>
        </p:spPr>
        <p:txBody>
          <a:bodyPr/>
          <a:lstStyle/>
          <a:p>
            <a:r>
              <a:t>快速排序的算法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关键和难点</a:t>
            </a:r>
          </a:p>
        </p:txBody>
      </p:sp>
      <p:graphicFrame>
        <p:nvGraphicFramePr>
          <p:cNvPr id="190" name="表格"/>
          <p:cNvGraphicFramePr/>
          <p:nvPr/>
        </p:nvGraphicFramePr>
        <p:xfrm>
          <a:off x="563609" y="3347610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1" name="将所有小于基准元素（红）的元素（绿）都调整到左边，而所有大于基准元素的元素都调整到右边（黄）。"/>
          <p:cNvSpPr txBox="1"/>
          <p:nvPr/>
        </p:nvSpPr>
        <p:spPr>
          <a:xfrm>
            <a:off x="7736034" y="2320064"/>
            <a:ext cx="4694824" cy="1371601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just" defTabSz="415431">
              <a:lnSpc>
                <a:spcPct val="120000"/>
              </a:lnSpc>
              <a:spcBef>
                <a:spcPts val="1800"/>
              </a:spcBef>
              <a:defRPr sz="2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将所有小于基准元素（红）的元素（绿）都调整到左边，而所有大于基准元素的元素都调整到右边（黄）。</a:t>
            </a:r>
          </a:p>
        </p:txBody>
      </p:sp>
      <p:graphicFrame>
        <p:nvGraphicFramePr>
          <p:cNvPr id="192" name="表格"/>
          <p:cNvGraphicFramePr/>
          <p:nvPr/>
        </p:nvGraphicFramePr>
        <p:xfrm>
          <a:off x="563609" y="2365540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3" name="如何才能将“大于”基准元素和“小于”基准元素的两类元素就地分开呢？显然，若不借助于临时内存空间，则只能通过“元素交换”的办法来进行分区操作！【通过简单推理即可得到】…"/>
          <p:cNvSpPr txBox="1"/>
          <p:nvPr/>
        </p:nvSpPr>
        <p:spPr>
          <a:xfrm>
            <a:off x="445049" y="4686732"/>
            <a:ext cx="12114702" cy="400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 defTabSz="415431">
              <a:lnSpc>
                <a:spcPct val="150000"/>
              </a:lnSpc>
              <a:spcBef>
                <a:spcPts val="1000"/>
              </a:spcBef>
              <a:defRPr sz="22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2800"/>
              <a:t>       </a:t>
            </a:r>
            <a:r>
              <a:rPr sz="2800"/>
              <a:t>如何才能将“大于”基准元素和“小于”基准元素的两类元素就地分开呢？显然，</a:t>
            </a:r>
            <a:r>
              <a: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若不借助于临时内存空间，则只能通过“元素交换”的办法来进行分区操作！</a:t>
            </a:r>
            <a:r>
              <a:rPr sz="2800"/>
              <a:t>【通过简单推理即可得到</a:t>
            </a:r>
            <a:r>
              <a:rPr lang="zh-CN" altLang="en-US" sz="2800"/>
              <a:t>这个结论</a:t>
            </a:r>
            <a:r>
              <a:rPr sz="2800"/>
              <a:t>】</a:t>
            </a:r>
          </a:p>
          <a:p>
            <a:pPr algn="just" defTabSz="415431">
              <a:lnSpc>
                <a:spcPct val="150000"/>
              </a:lnSpc>
              <a:spcBef>
                <a:spcPts val="1000"/>
              </a:spcBef>
              <a:defRPr sz="22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2800"/>
              <a:t>       </a:t>
            </a:r>
            <a:r>
              <a:rPr sz="2800"/>
              <a:t>根据分区的最终目标（绿色元素在左、黄色元素在右），数组左半边中凡是大于基准元素的都要跟交换到右边去（落点不必在意，也即不用管它与前后元素的大小次序），右半边元素也同理要交换到左边去。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graphicFrame>
        <p:nvGraphicFramePr>
          <p:cNvPr id="190" name="表格"/>
          <p:cNvGraphicFramePr/>
          <p:nvPr/>
        </p:nvGraphicFramePr>
        <p:xfrm>
          <a:off x="563609" y="3347610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1" name="将所有小于基准元素（红）的元素（绿）都调整到左边，而所有大于基准元素的元素都调整到右边（黄）。"/>
          <p:cNvSpPr txBox="1"/>
          <p:nvPr/>
        </p:nvSpPr>
        <p:spPr>
          <a:xfrm>
            <a:off x="7736034" y="2320064"/>
            <a:ext cx="4694824" cy="1371601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just" defTabSz="415431">
              <a:lnSpc>
                <a:spcPct val="120000"/>
              </a:lnSpc>
              <a:spcBef>
                <a:spcPts val="1800"/>
              </a:spcBef>
              <a:defRPr sz="2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将所有小于基准元素（红）的元素（绿）都调整到左边，而所有大于基准元素的元素都调整到右边（黄）。</a:t>
            </a:r>
          </a:p>
        </p:txBody>
      </p:sp>
      <p:graphicFrame>
        <p:nvGraphicFramePr>
          <p:cNvPr id="192" name="表格"/>
          <p:cNvGraphicFramePr/>
          <p:nvPr/>
        </p:nvGraphicFramePr>
        <p:xfrm>
          <a:off x="563609" y="2365540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3" name="如何才能将“大于”基准元素和“小于”基准元素的两类元素就地分开呢？显然，若不借助于临时内存空间，则只能通过“元素交换”的办法来进行分区操作！【通过简单推理即可得到】…"/>
          <p:cNvSpPr txBox="1"/>
          <p:nvPr/>
        </p:nvSpPr>
        <p:spPr>
          <a:xfrm>
            <a:off x="445049" y="4273800"/>
            <a:ext cx="12114702" cy="483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 defTabSz="415431">
              <a:lnSpc>
                <a:spcPct val="150000"/>
              </a:lnSpc>
              <a:spcBef>
                <a:spcPts val="1000"/>
              </a:spcBef>
              <a:defRPr sz="22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根据上述原则，从左向右和从右向左对数组进行交替“扫描”（遍历、枚举）：</a:t>
            </a:r>
          </a:p>
          <a:p>
            <a:pPr marL="476249" indent="-476249" algn="just" defTabSz="415431">
              <a:lnSpc>
                <a:spcPct val="150000"/>
              </a:lnSpc>
              <a:spcBef>
                <a:spcPts val="600"/>
              </a:spcBef>
              <a:buSzPct val="100000"/>
              <a:buAutoNum type="arabicPeriod"/>
              <a:defRPr sz="2000" b="0">
                <a:solidFill>
                  <a:schemeClr val="accent1">
                    <a:lumOff val="-135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只要满足元素分区要求，就一直进行某个方向的扫描；</a:t>
            </a:r>
          </a:p>
          <a:p>
            <a:pPr marL="476249" indent="-476249" algn="just" defTabSz="415431">
              <a:lnSpc>
                <a:spcPct val="150000"/>
              </a:lnSpc>
              <a:spcBef>
                <a:spcPts val="600"/>
              </a:spcBef>
              <a:buSzPct val="100000"/>
              <a:buAutoNum type="arabicPeriod"/>
              <a:defRPr sz="2000" b="0">
                <a:solidFill>
                  <a:schemeClr val="accent1">
                    <a:lumOff val="-135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一经发现不满足分区要求的元素，就把它交换到另一个分区去，然后改为从另一个方向进行扫描；</a:t>
            </a:r>
          </a:p>
          <a:p>
            <a:pPr marL="476249" indent="-476249" algn="just" defTabSz="415431">
              <a:lnSpc>
                <a:spcPct val="150000"/>
              </a:lnSpc>
              <a:spcBef>
                <a:spcPts val="600"/>
              </a:spcBef>
              <a:buSzPct val="100000"/>
              <a:buAutoNum type="arabicPeriod"/>
              <a:defRPr sz="2000" b="0">
                <a:solidFill>
                  <a:schemeClr val="accent1">
                    <a:lumOff val="-135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如此交替进行，直到所有元素均被遍历；</a:t>
            </a:r>
          </a:p>
          <a:p>
            <a:pPr marL="476249" indent="-476249" algn="just" defTabSz="415431">
              <a:lnSpc>
                <a:spcPct val="150000"/>
              </a:lnSpc>
              <a:spcBef>
                <a:spcPts val="600"/>
              </a:spcBef>
              <a:buSzPct val="100000"/>
              <a:buAutoNum type="arabicPeriod"/>
              <a:defRPr sz="2000" b="0">
                <a:solidFill>
                  <a:schemeClr val="accent1">
                    <a:lumOff val="-135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/>
              <a:t>两个方向扫描“相遇”的位置，就是放置基准元素的位置；当扫描结束时，分区也正好完成。</a:t>
            </a:r>
          </a:p>
        </p:txBody>
      </p:sp>
      <p:sp>
        <p:nvSpPr>
          <p:cNvPr id="4" name="快速排序的算法关键和难点">
            <a:extLst>
              <a:ext uri="{FF2B5EF4-FFF2-40B4-BE49-F238E27FC236}">
                <a16:creationId xmlns:a16="http://schemas.microsoft.com/office/drawing/2014/main" id="{4457779F-F9E1-7B26-BCAE-CD7017704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6116835" cy="1152045"/>
          </a:xfrm>
          <a:prstGeom prst="rect">
            <a:avLst/>
          </a:prstGeom>
        </p:spPr>
        <p:txBody>
          <a:bodyPr/>
          <a:lstStyle/>
          <a:p>
            <a:r>
              <a:t>快速排序的算法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关键和难点</a:t>
            </a:r>
          </a:p>
        </p:txBody>
      </p:sp>
    </p:spTree>
    <p:extLst>
      <p:ext uri="{BB962C8B-B14F-4D97-AF65-F5344CB8AC3E}">
        <p14:creationId xmlns:p14="http://schemas.microsoft.com/office/powerpoint/2010/main" val="133352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6087C-0CB7-4B33-8060-C10062E43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6490908" cy="1152045"/>
          </a:xfrm>
        </p:spPr>
        <p:txBody>
          <a:bodyPr/>
          <a:lstStyle/>
          <a:p>
            <a:r>
              <a:rPr lang="zh-CN" altLang="en-US"/>
              <a:t>快速排序递归函数的接口定义</a:t>
            </a:r>
          </a:p>
        </p:txBody>
      </p:sp>
      <p:sp>
        <p:nvSpPr>
          <p:cNvPr id="4" name="函数sort有两个参数z和y，分别表示数组中的某个片段的起始（左边）和终止（右边）的下标值。">
            <a:extLst>
              <a:ext uri="{FF2B5EF4-FFF2-40B4-BE49-F238E27FC236}">
                <a16:creationId xmlns:a16="http://schemas.microsoft.com/office/drawing/2014/main" id="{0D3C9CE8-6640-4655-9146-561F24415F41}"/>
              </a:ext>
            </a:extLst>
          </p:cNvPr>
          <p:cNvSpPr txBox="1"/>
          <p:nvPr/>
        </p:nvSpPr>
        <p:spPr>
          <a:xfrm>
            <a:off x="626194" y="4505559"/>
            <a:ext cx="11904193" cy="417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根据前面的分析，当按照与基准元素的大小关系，将数组所有元素进行了分区之后，原问题就变成了两个规模变小了的数组（区域）的排序问题！并且，仍然是使用原始数组的存储空间，所以，最合理的快速排序递归函数，应该设计成两个参数，</a:t>
            </a:r>
            <a:r>
              <a:t>分别表示数组中的某个片段的起始（左边）和终止（右边）的下标值</a:t>
            </a:r>
            <a:r>
              <a:rPr lang="zh-CN" altLang="en-US"/>
              <a:t>，即：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>
                <a:highlight>
                  <a:srgbClr val="FFFF00"/>
                </a:highlight>
                <a:latin typeface="Lucida Console" panose="020B0609040504020204" pitchFamily="49" charset="0"/>
              </a:rPr>
              <a:t>sort (int z, int y);</a:t>
            </a:r>
            <a:r>
              <a:rPr lang="en-US" altLang="zh-CN">
                <a:latin typeface="Lucida Console" panose="020B0609040504020204" pitchFamily="49" charset="0"/>
              </a:rPr>
              <a:t> </a:t>
            </a:r>
            <a:r>
              <a:rPr lang="en-US" altLang="zh-CN">
                <a:solidFill>
                  <a:srgbClr val="00B050"/>
                </a:solidFill>
                <a:latin typeface="Lucida Console" panose="020B0609040504020204" pitchFamily="49" charset="0"/>
              </a:rPr>
              <a:t>/// z: zuo </a:t>
            </a:r>
            <a:r>
              <a:rPr lang="zh-CN" altLang="en-US">
                <a:solidFill>
                  <a:srgbClr val="00B050"/>
                </a:solidFill>
                <a:latin typeface="Lucida Console" panose="020B0609040504020204" pitchFamily="49" charset="0"/>
              </a:rPr>
              <a:t>左；</a:t>
            </a:r>
            <a:r>
              <a:rPr lang="en-US" altLang="zh-CN">
                <a:solidFill>
                  <a:srgbClr val="00B050"/>
                </a:solidFill>
                <a:latin typeface="Lucida Console" panose="020B0609040504020204" pitchFamily="49" charset="0"/>
              </a:rPr>
              <a:t>y:</a:t>
            </a:r>
            <a:r>
              <a:rPr lang="zh-CN" altLang="en-US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>
                <a:solidFill>
                  <a:srgbClr val="00B050"/>
                </a:solidFill>
                <a:latin typeface="Lucida Console" panose="020B0609040504020204" pitchFamily="49" charset="0"/>
              </a:rPr>
              <a:t>you</a:t>
            </a:r>
            <a:r>
              <a:rPr lang="zh-CN" altLang="en-US">
                <a:solidFill>
                  <a:srgbClr val="00B050"/>
                </a:solidFill>
                <a:latin typeface="Lucida Console" panose="020B0609040504020204" pitchFamily="49" charset="0"/>
              </a:rPr>
              <a:t> 右</a:t>
            </a:r>
            <a:endParaRPr lang="en-US" altLang="zh-CN">
              <a:solidFill>
                <a:srgbClr val="00B050"/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8" name="表格">
            <a:extLst>
              <a:ext uri="{FF2B5EF4-FFF2-40B4-BE49-F238E27FC236}">
                <a16:creationId xmlns:a16="http://schemas.microsoft.com/office/drawing/2014/main" id="{E7A7AB09-E32C-489B-9503-9DC701128A4A}"/>
              </a:ext>
            </a:extLst>
          </p:cNvPr>
          <p:cNvGraphicFramePr/>
          <p:nvPr/>
        </p:nvGraphicFramePr>
        <p:xfrm>
          <a:off x="563609" y="3347610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将所有小于基准元素（红）的元素（绿）都调整到左边，而所有大于基准元素的元素都调整到右边（黄）。">
            <a:extLst>
              <a:ext uri="{FF2B5EF4-FFF2-40B4-BE49-F238E27FC236}">
                <a16:creationId xmlns:a16="http://schemas.microsoft.com/office/drawing/2014/main" id="{8C7A3E01-4A15-4EEA-BBC9-21615FE8A729}"/>
              </a:ext>
            </a:extLst>
          </p:cNvPr>
          <p:cNvSpPr txBox="1"/>
          <p:nvPr/>
        </p:nvSpPr>
        <p:spPr>
          <a:xfrm>
            <a:off x="7736034" y="2320064"/>
            <a:ext cx="4694824" cy="1371601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just" defTabSz="415431">
              <a:lnSpc>
                <a:spcPct val="120000"/>
              </a:lnSpc>
              <a:spcBef>
                <a:spcPts val="1800"/>
              </a:spcBef>
              <a:defRPr sz="22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将所有小于基准元素（红）的元素（绿）都调整到左边，而所有大于基准元素的元素都调整到右边（黄）。</a:t>
            </a:r>
          </a:p>
        </p:txBody>
      </p:sp>
      <p:graphicFrame>
        <p:nvGraphicFramePr>
          <p:cNvPr id="10" name="表格">
            <a:extLst>
              <a:ext uri="{FF2B5EF4-FFF2-40B4-BE49-F238E27FC236}">
                <a16:creationId xmlns:a16="http://schemas.microsoft.com/office/drawing/2014/main" id="{E041F00D-C207-4BB0-A8C9-D9E32566C137}"/>
              </a:ext>
            </a:extLst>
          </p:cNvPr>
          <p:cNvGraphicFramePr/>
          <p:nvPr/>
        </p:nvGraphicFramePr>
        <p:xfrm>
          <a:off x="563609" y="2365540"/>
          <a:ext cx="6548742" cy="467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63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8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31354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127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2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A7F9"/>
                      </a:solidFill>
                      <a:miter lim="400000"/>
                    </a:lnL>
                    <a:lnR w="25400">
                      <a:solidFill>
                        <a:srgbClr val="51A7F9"/>
                      </a:solidFill>
                      <a:miter lim="400000"/>
                    </a:lnR>
                    <a:lnT w="25400">
                      <a:solidFill>
                        <a:srgbClr val="51A7F9"/>
                      </a:solidFill>
                      <a:miter lim="400000"/>
                    </a:lnT>
                    <a:lnB w="25400">
                      <a:solidFill>
                        <a:srgbClr val="51A7F9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幻灯片编号">
            <a:extLst>
              <a:ext uri="{FF2B5EF4-FFF2-40B4-BE49-F238E27FC236}">
                <a16:creationId xmlns:a16="http://schemas.microsoft.com/office/drawing/2014/main" id="{1AEFE87B-9910-DB83-3296-99CC1FC29F9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75981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196" name="快速排序算法的与或图"/>
          <p:cNvSpPr>
            <a:spLocks noGrp="1"/>
          </p:cNvSpPr>
          <p:nvPr>
            <p:ph type="title"/>
          </p:nvPr>
        </p:nvSpPr>
        <p:spPr>
          <a:xfrm>
            <a:off x="547201" y="354125"/>
            <a:ext cx="5188581" cy="1152045"/>
          </a:xfrm>
          <a:prstGeom prst="rect">
            <a:avLst/>
          </a:prstGeom>
        </p:spPr>
        <p:txBody>
          <a:bodyPr/>
          <a:lstStyle/>
          <a:p>
            <a:r>
              <a:t>快速排序算法的与或图</a:t>
            </a:r>
          </a:p>
        </p:txBody>
      </p:sp>
      <p:pic>
        <p:nvPicPr>
          <p:cNvPr id="19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6" y="2651600"/>
            <a:ext cx="12683307" cy="6265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201" name="分区过程的动画演示"/>
          <p:cNvSpPr>
            <a:spLocks noGrp="1"/>
          </p:cNvSpPr>
          <p:nvPr>
            <p:ph type="title"/>
          </p:nvPr>
        </p:nvSpPr>
        <p:spPr>
          <a:xfrm>
            <a:off x="547201" y="354125"/>
            <a:ext cx="4939199" cy="1152045"/>
          </a:xfrm>
          <a:prstGeom prst="rect">
            <a:avLst/>
          </a:prstGeom>
        </p:spPr>
        <p:txBody>
          <a:bodyPr/>
          <a:lstStyle/>
          <a:p>
            <a:r>
              <a:t>分区过程的动画演示</a:t>
            </a:r>
          </a:p>
        </p:txBody>
      </p:sp>
      <p:graphicFrame>
        <p:nvGraphicFramePr>
          <p:cNvPr id="202" name="Group 2"/>
          <p:cNvGraphicFramePr/>
          <p:nvPr/>
        </p:nvGraphicFramePr>
        <p:xfrm>
          <a:off x="1206049" y="5987790"/>
          <a:ext cx="11025504" cy="7098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76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41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6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9884">
                <a:tc>
                  <a:txBody>
                    <a:bodyPr/>
                    <a:lstStyle/>
                    <a:p>
                      <a:pPr defTabSz="1300480">
                        <a:lnSpc>
                          <a:spcPct val="100000"/>
                        </a:lnSpc>
                        <a:spcBef>
                          <a:spcPts val="900"/>
                        </a:spcBef>
                        <a:defRPr sz="1800"/>
                      </a:pPr>
                      <a:r>
                        <a:rPr sz="3800">
                          <a:solidFill>
                            <a:srgbClr val="FFFFFF"/>
                          </a:solidFill>
                          <a:effectLst>
                            <a:outerShdw blurRad="38100" dist="38100" dir="2700000" rotWithShape="0">
                              <a:srgbClr val="000000"/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45459" marR="45459" marT="45459" marB="45459" horzOverflow="overflow">
                    <a:lnL w="381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lnSpc>
                          <a:spcPct val="100000"/>
                        </a:lnSpc>
                        <a:spcBef>
                          <a:spcPts val="900"/>
                        </a:spcBef>
                        <a:defRPr sz="1800"/>
                      </a:pPr>
                      <a:r>
                        <a:rPr sz="3800">
                          <a:solidFill>
                            <a:srgbClr val="FFFFFF"/>
                          </a:solidFill>
                          <a:effectLst>
                            <a:outerShdw blurRad="38100" dist="38100" dir="2700000" rotWithShape="0">
                              <a:srgbClr val="000000"/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45459" marR="45459" marT="45459" marB="45459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lnSpc>
                          <a:spcPct val="100000"/>
                        </a:lnSpc>
                        <a:spcBef>
                          <a:spcPts val="900"/>
                        </a:spcBef>
                        <a:defRPr sz="1800"/>
                      </a:pPr>
                      <a:r>
                        <a:rPr sz="3800">
                          <a:solidFill>
                            <a:srgbClr val="FFFFFF"/>
                          </a:solidFill>
                          <a:effectLst>
                            <a:outerShdw blurRad="38100" dist="38100" dir="2700000" rotWithShape="0">
                              <a:srgbClr val="000000"/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45459" marR="45459" marT="45459" marB="45459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lnSpc>
                          <a:spcPct val="100000"/>
                        </a:lnSpc>
                        <a:spcBef>
                          <a:spcPts val="900"/>
                        </a:spcBef>
                        <a:defRPr sz="1800"/>
                      </a:pPr>
                      <a:r>
                        <a:rPr sz="3800">
                          <a:solidFill>
                            <a:srgbClr val="FFFFFF"/>
                          </a:solidFill>
                          <a:effectLst>
                            <a:outerShdw blurRad="38100" dist="38100" dir="2700000" rotWithShape="0">
                              <a:srgbClr val="000000"/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45459" marR="45459" marT="45459" marB="45459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lnSpc>
                          <a:spcPct val="100000"/>
                        </a:lnSpc>
                        <a:spcBef>
                          <a:spcPts val="900"/>
                        </a:spcBef>
                        <a:defRPr sz="1800"/>
                      </a:pPr>
                      <a:r>
                        <a:rPr sz="3800">
                          <a:solidFill>
                            <a:srgbClr val="FFFFFF"/>
                          </a:solidFill>
                          <a:effectLst>
                            <a:outerShdw blurRad="38100" dist="38100" dir="2700000" rotWithShape="0">
                              <a:srgbClr val="000000"/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</a:p>
                  </a:txBody>
                  <a:tcPr marL="45459" marR="45459" marT="45459" marB="45459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lnSpc>
                          <a:spcPct val="100000"/>
                        </a:lnSpc>
                        <a:spcBef>
                          <a:spcPts val="900"/>
                        </a:spcBef>
                        <a:defRPr sz="1800"/>
                      </a:pPr>
                      <a:r>
                        <a:rPr sz="3800">
                          <a:solidFill>
                            <a:srgbClr val="FFFFFF"/>
                          </a:solidFill>
                          <a:effectLst>
                            <a:outerShdw blurRad="38100" dist="38100" dir="2700000" rotWithShape="0">
                              <a:srgbClr val="000000"/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45459" marR="45459" marT="45459" marB="45459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1300480">
                        <a:lnSpc>
                          <a:spcPct val="100000"/>
                        </a:lnSpc>
                        <a:spcBef>
                          <a:spcPts val="900"/>
                        </a:spcBef>
                        <a:defRPr sz="1800"/>
                      </a:pPr>
                      <a:r>
                        <a:rPr sz="3800">
                          <a:solidFill>
                            <a:srgbClr val="FFFFFF"/>
                          </a:solidFill>
                          <a:effectLst>
                            <a:outerShdw blurRad="38100" dist="38100" dir="2700000" rotWithShape="0">
                              <a:srgbClr val="000000"/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45459" marR="45459" marT="45459" marB="45459" horzOverflow="overflow">
                    <a:lnL w="127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3" name="Group 20"/>
          <p:cNvGraphicFramePr/>
          <p:nvPr/>
        </p:nvGraphicFramePr>
        <p:xfrm>
          <a:off x="1206049" y="6929284"/>
          <a:ext cx="11041376" cy="68993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78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8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8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6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86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99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2100">
                          <a:solidFill>
                            <a:srgbClr val="5E5E5E"/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45720" marR="45720" horzOverflow="overflow">
                    <a:lnR w="127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2100">
                          <a:solidFill>
                            <a:srgbClr val="5E5E5E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2100">
                          <a:solidFill>
                            <a:srgbClr val="5E5E5E"/>
                          </a:solidFill>
                          <a:sym typeface="Helvetica Neue"/>
                        </a:rPr>
                        <a:t>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2100">
                          <a:solidFill>
                            <a:srgbClr val="5E5E5E"/>
                          </a:solidFill>
                          <a:sym typeface="Helvetica Neue"/>
                        </a:rPr>
                        <a:t>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2100">
                          <a:solidFill>
                            <a:srgbClr val="5E5E5E"/>
                          </a:solidFill>
                          <a:sym typeface="Helvetica Neue"/>
                        </a:rPr>
                        <a:t>4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2100">
                          <a:solidFill>
                            <a:srgbClr val="5E5E5E"/>
                          </a:solidFill>
                          <a:sym typeface="Helvetica Neue"/>
                        </a:rPr>
                        <a:t>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2100">
                          <a:solidFill>
                            <a:srgbClr val="5E5E5E"/>
                          </a:solidFill>
                          <a:sym typeface="Helvetica Neue"/>
                        </a:rPr>
                        <a:t>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Text Box 50"/>
          <p:cNvSpPr txBox="1"/>
          <p:nvPr/>
        </p:nvSpPr>
        <p:spPr>
          <a:xfrm>
            <a:off x="1458920" y="5308200"/>
            <a:ext cx="562188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2000"/>
              </a:spcBef>
              <a:defRPr sz="3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z</a:t>
            </a:r>
          </a:p>
        </p:txBody>
      </p:sp>
      <p:sp>
        <p:nvSpPr>
          <p:cNvPr id="205" name="Text Box 51"/>
          <p:cNvSpPr txBox="1"/>
          <p:nvPr/>
        </p:nvSpPr>
        <p:spPr>
          <a:xfrm>
            <a:off x="11598601" y="5272076"/>
            <a:ext cx="562187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2000"/>
              </a:spcBef>
              <a:defRPr sz="3400">
                <a:solidFill>
                  <a:schemeClr val="accent1">
                    <a:lumOff val="-13575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</a:t>
            </a:r>
          </a:p>
        </p:txBody>
      </p:sp>
      <p:sp>
        <p:nvSpPr>
          <p:cNvPr id="206" name="Line 52"/>
          <p:cNvSpPr/>
          <p:nvPr/>
        </p:nvSpPr>
        <p:spPr>
          <a:xfrm flipH="1">
            <a:off x="2021107" y="4759559"/>
            <a:ext cx="1" cy="1162758"/>
          </a:xfrm>
          <a:prstGeom prst="line">
            <a:avLst/>
          </a:prstGeom>
          <a:ln w="101600" cap="sq">
            <a:solidFill>
              <a:schemeClr val="accent6">
                <a:satOff val="-15808"/>
                <a:lumOff val="-17557"/>
              </a:schemeClr>
            </a:solidFill>
            <a:tailEnd type="triangle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07" name="Line 53"/>
          <p:cNvSpPr/>
          <p:nvPr/>
        </p:nvSpPr>
        <p:spPr>
          <a:xfrm>
            <a:off x="11445073" y="4759559"/>
            <a:ext cx="1" cy="1162758"/>
          </a:xfrm>
          <a:prstGeom prst="line">
            <a:avLst/>
          </a:prstGeom>
          <a:ln w="101600" cap="sq">
            <a:solidFill>
              <a:schemeClr val="accent1">
                <a:lumOff val="-13575"/>
              </a:schemeClr>
            </a:solidFill>
            <a:tailEnd type="triangle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08" name="Text Box 54"/>
          <p:cNvSpPr txBox="1"/>
          <p:nvPr/>
        </p:nvSpPr>
        <p:spPr>
          <a:xfrm>
            <a:off x="691275" y="3704613"/>
            <a:ext cx="927949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2000"/>
              </a:spcBef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k</a:t>
            </a:r>
          </a:p>
        </p:txBody>
      </p:sp>
      <p:graphicFrame>
        <p:nvGraphicFramePr>
          <p:cNvPr id="209" name="Group 55"/>
          <p:cNvGraphicFramePr/>
          <p:nvPr/>
        </p:nvGraphicFramePr>
        <p:xfrm>
          <a:off x="1203792" y="5987790"/>
          <a:ext cx="1570001" cy="725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70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5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3200" b="1">
                          <a:sym typeface="Helvetica Neue"/>
                        </a:rPr>
                        <a:t>5</a:t>
                      </a:r>
                    </a:p>
                  </a:txBody>
                  <a:tcPr marL="45459" marR="45459" marT="45459" marB="454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0" name="Group 61"/>
          <p:cNvGraphicFramePr/>
          <p:nvPr/>
        </p:nvGraphicFramePr>
        <p:xfrm>
          <a:off x="2799193" y="5987790"/>
          <a:ext cx="1560971" cy="725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6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5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3200" b="1">
                          <a:sym typeface="Helvetica Neue"/>
                        </a:rPr>
                        <a:t>2</a:t>
                      </a:r>
                    </a:p>
                  </a:txBody>
                  <a:tcPr marL="45459" marR="45459" marT="45459" marB="454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1" name="Group 67"/>
          <p:cNvGraphicFramePr/>
          <p:nvPr/>
        </p:nvGraphicFramePr>
        <p:xfrm>
          <a:off x="4372865" y="5987790"/>
          <a:ext cx="1560970" cy="725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60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5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3200" b="1">
                          <a:sym typeface="Helvetica Neue"/>
                        </a:rPr>
                        <a:t>6</a:t>
                      </a:r>
                    </a:p>
                  </a:txBody>
                  <a:tcPr marL="45459" marR="45459" marT="45459" marB="454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2" name="Group 73"/>
          <p:cNvGraphicFramePr/>
          <p:nvPr/>
        </p:nvGraphicFramePr>
        <p:xfrm>
          <a:off x="5947382" y="5987790"/>
          <a:ext cx="1560971" cy="725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6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5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3200" b="1">
                          <a:sym typeface="Helvetica Neue"/>
                        </a:rPr>
                        <a:t>1</a:t>
                      </a:r>
                    </a:p>
                  </a:txBody>
                  <a:tcPr marL="45459" marR="45459" marT="45459" marB="454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3" name="Group 79"/>
          <p:cNvGraphicFramePr/>
          <p:nvPr/>
        </p:nvGraphicFramePr>
        <p:xfrm>
          <a:off x="7533754" y="5987790"/>
          <a:ext cx="1560970" cy="725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60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5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3200" b="1">
                          <a:sym typeface="Helvetica Neue"/>
                        </a:rPr>
                        <a:t>7</a:t>
                      </a:r>
                    </a:p>
                  </a:txBody>
                  <a:tcPr marL="45459" marR="45459" marT="45459" marB="454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4" name="Group 85"/>
          <p:cNvGraphicFramePr/>
          <p:nvPr/>
        </p:nvGraphicFramePr>
        <p:xfrm>
          <a:off x="9106013" y="5987790"/>
          <a:ext cx="1560970" cy="725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60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5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3200" b="1">
                          <a:sym typeface="Helvetica Neue"/>
                        </a:rPr>
                        <a:t>3</a:t>
                      </a:r>
                    </a:p>
                  </a:txBody>
                  <a:tcPr marL="45459" marR="45459" marT="45459" marB="454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5" name="Group 91"/>
          <p:cNvGraphicFramePr/>
          <p:nvPr/>
        </p:nvGraphicFramePr>
        <p:xfrm>
          <a:off x="10675169" y="5987790"/>
          <a:ext cx="1556456" cy="725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56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51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0"/>
                        </a:spcBef>
                        <a:defRPr sz="1800"/>
                      </a:pPr>
                      <a:r>
                        <a:rPr sz="3200" b="1">
                          <a:sym typeface="Helvetica Neue"/>
                        </a:rPr>
                        <a:t>4</a:t>
                      </a:r>
                    </a:p>
                  </a:txBody>
                  <a:tcPr marL="45459" marR="45459" marT="45459" marB="454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Group 97"/>
          <p:cNvGraphicFramePr/>
          <p:nvPr/>
        </p:nvGraphicFramePr>
        <p:xfrm>
          <a:off x="1156378" y="3650991"/>
          <a:ext cx="1563228" cy="725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63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5142">
                <a:tc>
                  <a:txBody>
                    <a:bodyPr/>
                    <a:lstStyle/>
                    <a:p>
                      <a:pPr defTabSz="1300480">
                        <a:lnSpc>
                          <a:spcPct val="100000"/>
                        </a:lnSpc>
                        <a:spcBef>
                          <a:spcPts val="600"/>
                        </a:spcBef>
                        <a:defRPr sz="3800">
                          <a:solidFill>
                            <a:srgbClr val="FFFFFF"/>
                          </a:solidFill>
                          <a:effectLst>
                            <a:outerShdw blurRad="38100" dist="38100" dir="2700000" rotWithShape="0">
                              <a:srgbClr val="000000"/>
                            </a:outerShdw>
                          </a:effectLst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/>
                    </a:p>
                  </a:txBody>
                  <a:tcPr marL="45459" marR="45459" marT="45459" marB="45459" horzOverflow="overflow">
                    <a:lnL w="25400">
                      <a:solidFill>
                        <a:srgbClr val="5E5E5E"/>
                      </a:solidFill>
                    </a:lnL>
                    <a:lnR w="25400">
                      <a:solidFill>
                        <a:srgbClr val="5E5E5E"/>
                      </a:solidFill>
                    </a:lnR>
                    <a:lnT w="25400">
                      <a:solidFill>
                        <a:srgbClr val="5E5E5E"/>
                      </a:solidFill>
                    </a:lnT>
                    <a:lnB w="25400">
                      <a:solidFill>
                        <a:srgbClr val="5E5E5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Text Box 103"/>
          <p:cNvSpPr txBox="1"/>
          <p:nvPr/>
        </p:nvSpPr>
        <p:spPr>
          <a:xfrm>
            <a:off x="10604385" y="3636558"/>
            <a:ext cx="1709139" cy="754011"/>
          </a:xfrm>
          <a:prstGeom prst="rect">
            <a:avLst/>
          </a:prstGeom>
          <a:solidFill>
            <a:srgbClr val="FFFF00">
              <a:alpha val="7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ctr" defTabSz="1300480">
              <a:lnSpc>
                <a:spcPct val="100000"/>
              </a:lnSpc>
              <a:spcBef>
                <a:spcPts val="2700"/>
              </a:spcBef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4&lt;5</a:t>
            </a:r>
          </a:p>
        </p:txBody>
      </p:sp>
      <p:sp>
        <p:nvSpPr>
          <p:cNvPr id="218" name="Text Box 104"/>
          <p:cNvSpPr txBox="1"/>
          <p:nvPr/>
        </p:nvSpPr>
        <p:spPr>
          <a:xfrm>
            <a:off x="2680884" y="3636558"/>
            <a:ext cx="1709138" cy="754011"/>
          </a:xfrm>
          <a:prstGeom prst="rect">
            <a:avLst/>
          </a:prstGeom>
          <a:solidFill>
            <a:srgbClr val="FFFF00">
              <a:alpha val="7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ctr" defTabSz="1300480">
              <a:lnSpc>
                <a:spcPct val="100000"/>
              </a:lnSpc>
              <a:spcBef>
                <a:spcPts val="2700"/>
              </a:spcBef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2&lt;5</a:t>
            </a:r>
          </a:p>
        </p:txBody>
      </p:sp>
      <p:sp>
        <p:nvSpPr>
          <p:cNvPr id="219" name="Text Box 105"/>
          <p:cNvSpPr txBox="1"/>
          <p:nvPr/>
        </p:nvSpPr>
        <p:spPr>
          <a:xfrm>
            <a:off x="4254555" y="3636558"/>
            <a:ext cx="1709138" cy="754011"/>
          </a:xfrm>
          <a:prstGeom prst="rect">
            <a:avLst/>
          </a:prstGeom>
          <a:solidFill>
            <a:srgbClr val="FFFF00">
              <a:alpha val="7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ctr" defTabSz="1300480">
              <a:lnSpc>
                <a:spcPct val="100000"/>
              </a:lnSpc>
              <a:spcBef>
                <a:spcPts val="2700"/>
              </a:spcBef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6&gt;5</a:t>
            </a:r>
          </a:p>
        </p:txBody>
      </p:sp>
      <p:sp>
        <p:nvSpPr>
          <p:cNvPr id="220" name="Text Box 106"/>
          <p:cNvSpPr txBox="1"/>
          <p:nvPr/>
        </p:nvSpPr>
        <p:spPr>
          <a:xfrm>
            <a:off x="9000403" y="3636558"/>
            <a:ext cx="1709139" cy="754011"/>
          </a:xfrm>
          <a:prstGeom prst="rect">
            <a:avLst/>
          </a:prstGeom>
          <a:solidFill>
            <a:srgbClr val="FFFF00">
              <a:alpha val="7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ctr" defTabSz="1300480">
              <a:lnSpc>
                <a:spcPct val="100000"/>
              </a:lnSpc>
              <a:spcBef>
                <a:spcPts val="2700"/>
              </a:spcBef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3&lt;5</a:t>
            </a:r>
          </a:p>
        </p:txBody>
      </p:sp>
      <p:sp>
        <p:nvSpPr>
          <p:cNvPr id="221" name="Text Box 107"/>
          <p:cNvSpPr txBox="1"/>
          <p:nvPr/>
        </p:nvSpPr>
        <p:spPr>
          <a:xfrm>
            <a:off x="5846993" y="3636557"/>
            <a:ext cx="1709139" cy="754011"/>
          </a:xfrm>
          <a:prstGeom prst="rect">
            <a:avLst/>
          </a:prstGeom>
          <a:solidFill>
            <a:srgbClr val="FFFF00">
              <a:alpha val="7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ctr" defTabSz="1300480">
              <a:lnSpc>
                <a:spcPct val="100000"/>
              </a:lnSpc>
              <a:spcBef>
                <a:spcPts val="2700"/>
              </a:spcBef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1&lt;5</a:t>
            </a:r>
          </a:p>
        </p:txBody>
      </p:sp>
      <p:sp>
        <p:nvSpPr>
          <p:cNvPr id="222" name="Text Box 108"/>
          <p:cNvSpPr txBox="1"/>
          <p:nvPr/>
        </p:nvSpPr>
        <p:spPr>
          <a:xfrm>
            <a:off x="7415444" y="3636558"/>
            <a:ext cx="1709138" cy="754011"/>
          </a:xfrm>
          <a:prstGeom prst="rect">
            <a:avLst/>
          </a:prstGeom>
          <a:solidFill>
            <a:srgbClr val="FFFF00">
              <a:alpha val="7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ctr" defTabSz="1300480">
              <a:lnSpc>
                <a:spcPct val="100000"/>
              </a:lnSpc>
              <a:spcBef>
                <a:spcPts val="2700"/>
              </a:spcBef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7&gt;5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343 -0.240970" pathEditMode="relative">
                                      <p:cBhvr>
                                        <p:cTn id="6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fill="hold" tmFilter="0, 0; .2, .5; .8, .5; 1, 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2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 fill="hold" tmFilter="0, 0; .2, .5; .8, .5; 1, 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" autoRev="1" fill="hold"/>
                                        <p:tgtEl>
                                          <p:spTgt spid="2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7" dur="500" fill="hold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32378 0.083131 -0.063994 0.170829 -0.151743 0.205803 C -0.239939 0.240955 -0.431052 0.243280 -0.526913 0.208353 C -0.622997 0.173343 -0.684970 0.042651 -0.726913 -0.000742" pathEditMode="relative">
                                      <p:cBhvr>
                                        <p:cTn id="31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emph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5503 0.000000" pathEditMode="relative">
                                      <p:cBhvr>
                                        <p:cTn id="39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mph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 fill="hold" tmFilter="0, 0; .2, .5; .8, .5; 1, 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000" autoRev="1" fill="hold"/>
                                        <p:tgtEl>
                                          <p:spTgt spid="2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5" dur="500" fill="hold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503 0.000000 L 0.241924 0.000000" pathEditMode="relative">
                                      <p:cBhvr>
                                        <p:cTn id="6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emph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 fill="hold" tmFilter="0, 0; .2, .5; .8, .5; 1, 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1000" autoRev="1" fill="hold"/>
                                        <p:tgtEl>
                                          <p:spTgt spid="2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76" dur="500" fill="hold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5" presetClass="emph" presetSubtype="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0335 0.093165 0.100685 0.186565 0.162315 0.221785 C 0.223955 0.257015 0.316135 0.248435 0.369955 0.211585 C 0.423775 0.174745 0.465795 0.035225 0.485065 0.000000" pathEditMode="relative">
                                      <p:cBhvr>
                                        <p:cTn id="8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5" presetClass="emph" presetSubtype="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21009 0.000000" pathEditMode="relative">
                                      <p:cBhvr>
                                        <p:cTn id="9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5" presetClass="emph" presetSubtype="0" fill="hold" grpId="2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mph" presetSubtype="0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 fill="hold" tmFilter="0, 0; .2, .5; .8, .5; 1, 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1000" autoRev="1" fill="hold"/>
                                        <p:tgtEl>
                                          <p:spTgt spid="2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mph" presetSubtype="0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 fill="hold" tmFilter="0, 0; .2, .5; .8, .5; 1, 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1000" autoRev="1" fill="hold"/>
                                        <p:tgtEl>
                                          <p:spTgt spid="2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9" presetClass="entr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xit" fill="hold" grpId="2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2" dur="500" fill="hold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5" presetClass="emph" presetSubtype="0" fill="hold" grpId="28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15456 0.075515 -0.030939 0.151003 -0.073609 0.186324 C -0.116415 0.221757 -0.208142 0.242930 -0.256589 0.211584 C -0.304649 0.180489 -0.345233 0.036465 -0.363082 0.001302" pathEditMode="relative">
                                      <p:cBhvr>
                                        <p:cTn id="120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5" presetClass="emph" presetSubtype="0" fill="hold" grpId="3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924 0.000000 L 0.361228 0.000000" pathEditMode="relative">
                                      <p:cBhvr>
                                        <p:cTn id="128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5" presetClass="emph" presetSubtype="0" fill="hold" grpId="3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mph" presetSubtype="0" fill="hold" grpId="3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000" fill="hold" tmFilter="0, 0; .2, .5; .8, .5; 1, 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1000" autoRev="1" fill="hold"/>
                                        <p:tgtEl>
                                          <p:spTgt spid="2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9" presetClass="entr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xit" fill="hold" grpId="3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4" dur="500" fill="hold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228 0.000000 L 0.482932 0.000000" pathEditMode="relative">
                                      <p:cBhvr>
                                        <p:cTn id="149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5" presetClass="emph" presetSubtype="0" fill="hold" grpId="37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6" presetClass="emph" presetSubtype="0" fill="hold" grpId="3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2000" fill="hold" tmFilter="0, 0; .2, .5; .8, .5; 1, 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1000" autoRev="1" fill="hold"/>
                                        <p:tgtEl>
                                          <p:spTgt spid="2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9" presetClass="entr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xit" fill="hold" grpId="4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65" dur="500" fill="hold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5" presetClass="emph" presetSubtype="0" fill="hold" grpId="4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16160 0.064841 0.040181 0.130501 0.064070 0.120970 C 0.080225 0.114525 0.112503 0.023930 0.120574 0.001459" pathEditMode="relative">
                                      <p:cBhvr>
                                        <p:cTn id="173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5" presetClass="emph" presetSubtype="0" fill="hold" grpId="4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009 0.000000 L -0.243929 0.000000" pathEditMode="relative">
                                      <p:cBhvr>
                                        <p:cTn id="181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6" presetClass="emph" presetSubtype="0" fill="hold" grpId="4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 fill="hold" tmFilter="0, 0; .2, .5; .8, .5; 1, 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250" autoRev="1" fill="hold"/>
                                        <p:tgtEl>
                                          <p:spTgt spid="2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43 -0.240970 C 0.069721 -0.253655 0.143145 -0.264763 0.225000 -0.224510 C 0.306746 -0.184310 0.396317 -0.091677 0.487320 -0.000674" pathEditMode="relative">
                                      <p:cBhvr>
                                        <p:cTn id="18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6" presetClass="emph" presetSubtype="0" fill="hold" grpId="4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fill="hold" tmFilter="0, 0; .2, .5; .8, .5; 1, 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2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8" animBg="1" advAuto="0"/>
      <p:bldP spid="206" grpId="10" animBg="1" advAuto="0"/>
      <p:bldP spid="206" grpId="15" animBg="1" advAuto="0"/>
      <p:bldP spid="206" grpId="30" animBg="1" advAuto="0"/>
      <p:bldP spid="206" grpId="32" animBg="1" advAuto="0"/>
      <p:bldP spid="206" grpId="37" animBg="1" advAuto="0"/>
      <p:bldP spid="207" grpId="2" animBg="1" advAuto="0"/>
      <p:bldP spid="207" grpId="21" animBg="1" advAuto="0"/>
      <p:bldP spid="207" grpId="23" animBg="1" advAuto="0"/>
      <p:bldP spid="207" grpId="43" animBg="1" advAuto="0"/>
      <p:bldP spid="209" grpId="4" animBg="1" advAuto="0"/>
      <p:bldP spid="209" grpId="24" animBg="1" advAuto="0"/>
      <p:bldP spid="209" grpId="45" animBg="1" advAuto="0"/>
      <p:bldP spid="209" grpId="47" animBg="1" advAuto="0"/>
      <p:bldP spid="210" grpId="11" animBg="1" advAuto="0"/>
      <p:bldP spid="211" grpId="16" animBg="1" advAuto="0"/>
      <p:bldP spid="211" grpId="19" animBg="1" advAuto="0"/>
      <p:bldP spid="212" grpId="33" animBg="1" advAuto="0"/>
      <p:bldP spid="213" grpId="38" animBg="1" advAuto="0"/>
      <p:bldP spid="213" grpId="41" animBg="1" advAuto="0"/>
      <p:bldP spid="214" grpId="25" animBg="1" advAuto="0"/>
      <p:bldP spid="214" grpId="28" animBg="1" advAuto="0"/>
      <p:bldP spid="215" grpId="3" animBg="1" advAuto="0"/>
      <p:bldP spid="217" grpId="5" animBg="1" advAuto="0"/>
      <p:bldP spid="217" grpId="6" animBg="1" advAuto="0"/>
      <p:bldP spid="218" grpId="12" animBg="1" advAuto="0"/>
      <p:bldP spid="218" grpId="13" animBg="1" advAuto="0"/>
      <p:bldP spid="219" grpId="17" animBg="1" advAuto="0"/>
      <p:bldP spid="219" grpId="18" animBg="1" advAuto="0"/>
      <p:bldP spid="220" grpId="26" animBg="1" advAuto="0"/>
      <p:bldP spid="220" grpId="27" animBg="1" advAuto="0"/>
      <p:bldP spid="221" grpId="34" animBg="1" advAuto="0"/>
      <p:bldP spid="221" grpId="35" animBg="1" advAuto="0"/>
      <p:bldP spid="222" grpId="39" animBg="1" advAuto="0"/>
      <p:bldP spid="222" grpId="4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225" name="分区的最终结果"/>
          <p:cNvSpPr>
            <a:spLocks noGrp="1"/>
          </p:cNvSpPr>
          <p:nvPr>
            <p:ph type="title"/>
          </p:nvPr>
        </p:nvSpPr>
        <p:spPr>
          <a:xfrm>
            <a:off x="547201" y="354125"/>
            <a:ext cx="4058570" cy="1152045"/>
          </a:xfrm>
          <a:prstGeom prst="rect">
            <a:avLst/>
          </a:prstGeom>
        </p:spPr>
        <p:txBody>
          <a:bodyPr/>
          <a:lstStyle/>
          <a:p>
            <a:r>
              <a:t>分区的最终结果</a:t>
            </a:r>
          </a:p>
        </p:txBody>
      </p:sp>
      <p:graphicFrame>
        <p:nvGraphicFramePr>
          <p:cNvPr id="226" name="表格"/>
          <p:cNvGraphicFramePr/>
          <p:nvPr/>
        </p:nvGraphicFramePr>
        <p:xfrm>
          <a:off x="1147934" y="5129419"/>
          <a:ext cx="11255307" cy="862465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16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6246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3600" b="1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5">
                        <a:hueOff val="-152896"/>
                        <a:lumOff val="12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5"/>
          <p:cNvSpPr/>
          <p:nvPr/>
        </p:nvSpPr>
        <p:spPr>
          <a:xfrm>
            <a:off x="8737216" y="2838991"/>
            <a:ext cx="1603122" cy="87516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5</a:t>
            </a:r>
          </a:p>
        </p:txBody>
      </p:sp>
      <p:sp>
        <p:nvSpPr>
          <p:cNvPr id="228" name="k"/>
          <p:cNvSpPr txBox="1"/>
          <p:nvPr/>
        </p:nvSpPr>
        <p:spPr>
          <a:xfrm>
            <a:off x="8258999" y="2989082"/>
            <a:ext cx="33299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9" name="z"/>
          <p:cNvSpPr txBox="1"/>
          <p:nvPr/>
        </p:nvSpPr>
        <p:spPr>
          <a:xfrm>
            <a:off x="7937182" y="4138389"/>
            <a:ext cx="31204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z</a:t>
            </a:r>
          </a:p>
        </p:txBody>
      </p:sp>
      <p:sp>
        <p:nvSpPr>
          <p:cNvPr id="230" name="y"/>
          <p:cNvSpPr txBox="1"/>
          <p:nvPr/>
        </p:nvSpPr>
        <p:spPr>
          <a:xfrm>
            <a:off x="8586667" y="4138389"/>
            <a:ext cx="31204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</a:t>
            </a:r>
          </a:p>
        </p:txBody>
      </p:sp>
      <p:sp>
        <p:nvSpPr>
          <p:cNvPr id="231" name="线条"/>
          <p:cNvSpPr/>
          <p:nvPr/>
        </p:nvSpPr>
        <p:spPr>
          <a:xfrm>
            <a:off x="8425496" y="4212830"/>
            <a:ext cx="1" cy="875167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" name="线条"/>
          <p:cNvSpPr/>
          <p:nvPr/>
        </p:nvSpPr>
        <p:spPr>
          <a:xfrm flipH="1">
            <a:off x="8628123" y="3529868"/>
            <a:ext cx="832979" cy="1782587"/>
          </a:xfrm>
          <a:prstGeom prst="line">
            <a:avLst/>
          </a:prstGeom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233" name="表格"/>
          <p:cNvGraphicFramePr/>
          <p:nvPr/>
        </p:nvGraphicFramePr>
        <p:xfrm>
          <a:off x="1147934" y="6165693"/>
          <a:ext cx="11255307" cy="472945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16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7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294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4" name="表格"/>
          <p:cNvGraphicFramePr/>
          <p:nvPr/>
        </p:nvGraphicFramePr>
        <p:xfrm>
          <a:off x="1163038" y="6949442"/>
          <a:ext cx="11225104" cy="460245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6406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24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254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254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L>
                    <a:lnR w="254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chemeClr val="accent5">
                          <a:hueOff val="-82419"/>
                          <a:satOff val="-9513"/>
                          <a:lumOff val="-16343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5" name="左"/>
          <p:cNvSpPr txBox="1"/>
          <p:nvPr/>
        </p:nvSpPr>
        <p:spPr>
          <a:xfrm>
            <a:off x="4110470" y="7589846"/>
            <a:ext cx="495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左</a:t>
            </a:r>
          </a:p>
        </p:txBody>
      </p:sp>
      <p:sp>
        <p:nvSpPr>
          <p:cNvPr id="236" name="右"/>
          <p:cNvSpPr txBox="1"/>
          <p:nvPr/>
        </p:nvSpPr>
        <p:spPr>
          <a:xfrm>
            <a:off x="10520858" y="7589846"/>
            <a:ext cx="495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右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239" name="快速排序的参考源程序"/>
          <p:cNvSpPr>
            <a:spLocks noGrp="1"/>
          </p:cNvSpPr>
          <p:nvPr>
            <p:ph type="title"/>
          </p:nvPr>
        </p:nvSpPr>
        <p:spPr>
          <a:xfrm>
            <a:off x="547201" y="354125"/>
            <a:ext cx="6405600" cy="1152045"/>
          </a:xfrm>
          <a:prstGeom prst="rect">
            <a:avLst/>
          </a:prstGeom>
        </p:spPr>
        <p:txBody>
          <a:bodyPr/>
          <a:lstStyle/>
          <a:p>
            <a:r>
              <a:t>快速排序的参考源程序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FFFF00"/>
                </a:solidFill>
              </a:rPr>
              <a:t>V1.0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40" name="#include &lt;iostream&gt;        // cout…"/>
          <p:cNvSpPr txBox="1"/>
          <p:nvPr/>
        </p:nvSpPr>
        <p:spPr>
          <a:xfrm>
            <a:off x="579521" y="2048303"/>
            <a:ext cx="6405600" cy="755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#include &lt;iostream&gt;   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using namespace std;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int a[] = {5, 2, 6, 1, 7, 3, 4};  </a:t>
            </a:r>
            <a:r>
              <a:rPr lang="af-ZA">
                <a:solidFill>
                  <a:srgbClr val="00B050"/>
                </a:solidFill>
                <a:latin typeface="Lucida Console" panose="020B0609040504020204" pitchFamily="49" charset="0"/>
              </a:rPr>
              <a:t>/// </a:t>
            </a:r>
            <a:r>
              <a:rPr lang="zh-CN" altLang="en-US">
                <a:solidFill>
                  <a:srgbClr val="00B050"/>
                </a:solidFill>
                <a:latin typeface="Lucida Console" panose="020B0609040504020204" pitchFamily="49" charset="0"/>
              </a:rPr>
              <a:t>全局数组变量</a:t>
            </a:r>
            <a:endParaRPr lang="af-ZA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void sort(int z, int y) {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if (z &gt;= y) return;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af-ZA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int zz = z, yy = y, </a:t>
            </a:r>
            <a:r>
              <a:rPr lang="af-ZA">
                <a:solidFill>
                  <a:srgbClr val="00B0F0"/>
                </a:solidFill>
                <a:latin typeface="Lucida Console" panose="020B0609040504020204" pitchFamily="49" charset="0"/>
              </a:rPr>
              <a:t>k = a[z]</a:t>
            </a: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, m = 0;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do {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    </a:t>
            </a:r>
            <a:r>
              <a:rPr lang="af-ZA">
                <a:solidFill>
                  <a:srgbClr val="00B050"/>
                </a:solidFill>
                <a:latin typeface="Lucida Console" panose="020B0609040504020204" pitchFamily="49" charset="0"/>
              </a:rPr>
              <a:t>/// scan from right to left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    while (</a:t>
            </a:r>
            <a:r>
              <a:rPr lang="af-ZA">
                <a:solidFill>
                  <a:srgbClr val="FF0000"/>
                </a:solidFill>
                <a:latin typeface="Lucida Console" panose="020B0609040504020204" pitchFamily="49" charset="0"/>
              </a:rPr>
              <a:t>(zz &lt; yy) &amp;&amp; </a:t>
            </a: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(a[yy] &gt; k)) yy--;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    if (zz &lt; yy) </a:t>
            </a:r>
            <a:r>
              <a:rPr lang="af-ZA">
                <a:solidFill>
                  <a:srgbClr val="00B0F0"/>
                </a:solidFill>
                <a:latin typeface="Lucida Console" panose="020B0609040504020204" pitchFamily="49" charset="0"/>
              </a:rPr>
              <a:t>a[zz++] = a[yy]</a:t>
            </a: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af-ZA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    </a:t>
            </a:r>
            <a:r>
              <a:rPr lang="af-ZA">
                <a:solidFill>
                  <a:srgbClr val="00B050"/>
                </a:solidFill>
                <a:latin typeface="Lucida Console" panose="020B0609040504020204" pitchFamily="49" charset="0"/>
              </a:rPr>
              <a:t>/// scan from left to right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    while (</a:t>
            </a:r>
            <a:r>
              <a:rPr lang="af-ZA">
                <a:solidFill>
                  <a:srgbClr val="FF0000"/>
                </a:solidFill>
                <a:latin typeface="Lucida Console" panose="020B0609040504020204" pitchFamily="49" charset="0"/>
              </a:rPr>
              <a:t>(zz &lt; yy) &amp;&amp;</a:t>
            </a: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(a[zz] &lt;= k)) zz++;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    if (zz &lt; yy) </a:t>
            </a:r>
            <a:r>
              <a:rPr lang="af-ZA">
                <a:solidFill>
                  <a:srgbClr val="00B0F0"/>
                </a:solidFill>
                <a:latin typeface="Lucida Console" panose="020B0609040504020204" pitchFamily="49" charset="0"/>
              </a:rPr>
              <a:t>a[yy--] = a[zz]</a:t>
            </a: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} while (zz != yy);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m = zz;   </a:t>
            </a:r>
            <a:r>
              <a:rPr lang="en-US" altLang="zh-CN">
                <a:solidFill>
                  <a:srgbClr val="00B050"/>
                </a:solidFill>
                <a:latin typeface="Lucida Console" panose="020B0609040504020204" pitchFamily="49" charset="0"/>
              </a:rPr>
              <a:t>/// </a:t>
            </a:r>
            <a:r>
              <a:rPr lang="zh-CN" altLang="en-US">
                <a:solidFill>
                  <a:srgbClr val="00B050"/>
                </a:solidFill>
                <a:latin typeface="Lucida Console" panose="020B0609040504020204" pitchFamily="49" charset="0"/>
              </a:rPr>
              <a:t>找到了分区点，记录到</a:t>
            </a:r>
            <a:r>
              <a:rPr lang="en-US" altLang="zh-CN">
                <a:solidFill>
                  <a:srgbClr val="00B050"/>
                </a:solidFill>
                <a:latin typeface="Lucida Console" panose="020B0609040504020204" pitchFamily="49" charset="0"/>
              </a:rPr>
              <a:t>m</a:t>
            </a:r>
            <a:r>
              <a:rPr lang="zh-CN" altLang="en-US">
                <a:solidFill>
                  <a:srgbClr val="00B050"/>
                </a:solidFill>
                <a:latin typeface="Lucida Console" panose="020B0609040504020204" pitchFamily="49" charset="0"/>
              </a:rPr>
              <a:t>中</a:t>
            </a:r>
            <a:endParaRPr lang="af-ZA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af-ZA">
                <a:solidFill>
                  <a:srgbClr val="00B0F0"/>
                </a:solidFill>
                <a:latin typeface="Lucida Console" panose="020B0609040504020204" pitchFamily="49" charset="0"/>
              </a:rPr>
              <a:t>a[m] = k</a:t>
            </a: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; </a:t>
            </a:r>
            <a:r>
              <a:rPr lang="af-ZA" altLang="zh-CN">
                <a:solidFill>
                  <a:srgbClr val="00B050"/>
                </a:solidFill>
                <a:latin typeface="Lucida Console" panose="020B0609040504020204" pitchFamily="49" charset="0"/>
              </a:rPr>
              <a:t>/// </a:t>
            </a:r>
            <a:r>
              <a:rPr lang="zh-CN" altLang="en-US">
                <a:solidFill>
                  <a:srgbClr val="00B050"/>
                </a:solidFill>
                <a:latin typeface="Lucida Console" panose="020B0609040504020204" pitchFamily="49" charset="0"/>
              </a:rPr>
              <a:t>完成分区操作（数值</a:t>
            </a:r>
            <a:r>
              <a:rPr lang="en-US" altLang="zh-CN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zh-CN" altLang="en-US">
                <a:solidFill>
                  <a:srgbClr val="00B050"/>
                </a:solidFill>
                <a:latin typeface="Lucida Console" panose="020B0609040504020204" pitchFamily="49" charset="0"/>
              </a:rPr>
              <a:t>归位）</a:t>
            </a:r>
            <a:endParaRPr lang="af-ZA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af-ZA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sort(z, m-1);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    sort(m+1, y);</a:t>
            </a: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>
                <a:solidFill>
                  <a:schemeClr val="tx1"/>
                </a:solidFill>
                <a:latin typeface="Lucida Console" panose="020B0609040504020204" pitchFamily="49" charset="0"/>
              </a:rPr>
              <a:t>}</a:t>
            </a:r>
            <a:endParaRPr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241" name="int main() {…"/>
          <p:cNvSpPr txBox="1"/>
          <p:nvPr/>
        </p:nvSpPr>
        <p:spPr>
          <a:xfrm>
            <a:off x="7765477" y="2180782"/>
            <a:ext cx="4966103" cy="398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main()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len =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(a)/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(a[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]);</a:t>
            </a: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sort</a:t>
            </a:r>
            <a:r>
              <a:rPr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, len-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 i&lt;len; i++) </a:t>
            </a: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a[i] &lt;&lt;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' '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3E1E81"/>
                </a:solidFill>
                <a:latin typeface="Lucida Console" panose="020B0609040504020204" pitchFamily="49" charset="0"/>
              </a:rPr>
              <a:t>endl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242" name="线条"/>
          <p:cNvSpPr/>
          <p:nvPr/>
        </p:nvSpPr>
        <p:spPr>
          <a:xfrm flipV="1">
            <a:off x="7411766" y="2180782"/>
            <a:ext cx="1" cy="7427197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C526166C-AD70-4D9B-ACF0-2C7AAB5B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50" y="6375112"/>
            <a:ext cx="5243356" cy="2590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40" name="#include &lt;iostream&gt;        // cout…"/>
          <p:cNvSpPr txBox="1"/>
          <p:nvPr/>
        </p:nvSpPr>
        <p:spPr>
          <a:xfrm>
            <a:off x="579521" y="1808237"/>
            <a:ext cx="6280565" cy="8034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000">
                <a:solidFill>
                  <a:srgbClr val="00B05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/// </a:t>
            </a:r>
            <a:r>
              <a:rPr lang="zh-CN" altLang="en-US" sz="2000">
                <a:solidFill>
                  <a:srgbClr val="00B05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去掉全局变量，调整函数接口</a:t>
            </a:r>
            <a:endParaRPr lang="en-US" altLang="zh-CN" sz="2000">
              <a:solidFill>
                <a:srgbClr val="00B050"/>
              </a:solidFill>
              <a:highlight>
                <a:srgbClr val="FFFF00"/>
              </a:highlight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en-US" altLang="zh-CN">
              <a:solidFill>
                <a:srgbClr val="00B050"/>
              </a:solidFill>
              <a:highlight>
                <a:srgbClr val="FFFF00"/>
              </a:highlight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8492A"/>
                </a:solidFill>
                <a:latin typeface="Lucida Console" panose="020B0609040504020204" pitchFamily="49" charset="0"/>
              </a:rPr>
              <a:t>#include </a:t>
            </a:r>
            <a:r>
              <a:rPr>
                <a:latin typeface="Lucida Console" panose="020B0609040504020204" pitchFamily="49" charset="0"/>
              </a:rPr>
              <a:t>&lt;iostream&gt;</a:t>
            </a:r>
            <a:r>
              <a:rPr>
                <a:solidFill>
                  <a:srgbClr val="78492A"/>
                </a:solidFill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cout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latin typeface="Lucida Console" panose="020B060904050402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 lang="en-US" altLang="zh-CN">
              <a:latin typeface="Lucida Console" panose="020B0609040504020204" pitchFamily="49" charset="0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B050"/>
              </a:solidFill>
              <a:highlight>
                <a:srgbClr val="FFFF00"/>
              </a:highlight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sort(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array[],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low,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high)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(low &gt;= high)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;</a:t>
            </a:r>
            <a:endParaRPr lang="en-US" altLang="zh-CN"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z = low, y = high, k = array[z];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do</a:t>
            </a:r>
            <a:r>
              <a:rPr>
                <a:latin typeface="Lucida Console" panose="020B0609040504020204" pitchFamily="49" charset="0"/>
              </a:rPr>
              <a:t>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>
                <a:latin typeface="Lucida Console" panose="020B0609040504020204" pitchFamily="49" charset="0"/>
              </a:rPr>
              <a:t>/// scan from right to left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while</a:t>
            </a:r>
            <a:r>
              <a:rPr>
                <a:latin typeface="Lucida Console" panose="020B0609040504020204" pitchFamily="49" charset="0"/>
              </a:rPr>
              <a:t> ((z &lt; y) &amp;&amp; (array[y] &gt; k)) y--;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(z &lt; y) array[z++] = array[y];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>
                <a:latin typeface="Lucida Console" panose="020B0609040504020204" pitchFamily="49" charset="0"/>
              </a:rPr>
              <a:t>/// scan from left to right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while</a:t>
            </a:r>
            <a:r>
              <a:rPr>
                <a:latin typeface="Lucida Console" panose="020B0609040504020204" pitchFamily="49" charset="0"/>
              </a:rPr>
              <a:t> ((z &lt; y) &amp;&amp; (array[z] &lt;= k)) z++;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(z &lt; y) array[y--] = array[z];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}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while</a:t>
            </a:r>
            <a:r>
              <a:rPr>
                <a:latin typeface="Lucida Console" panose="020B0609040504020204" pitchFamily="49" charset="0"/>
              </a:rPr>
              <a:t> (z != y);</a:t>
            </a: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array[z] = k;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sort</a:t>
            </a:r>
            <a:r>
              <a:rPr>
                <a:latin typeface="Lucida Console" panose="020B0609040504020204" pitchFamily="49" charset="0"/>
              </a:rPr>
              <a:t>(array, low, z-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sort</a:t>
            </a:r>
            <a:r>
              <a:rPr>
                <a:latin typeface="Lucida Console" panose="020B0609040504020204" pitchFamily="49" charset="0"/>
              </a:rPr>
              <a:t>(array, z+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, high);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3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241" name="int main() {…"/>
          <p:cNvSpPr txBox="1"/>
          <p:nvPr/>
        </p:nvSpPr>
        <p:spPr>
          <a:xfrm>
            <a:off x="7581121" y="2492493"/>
            <a:ext cx="4966103" cy="4768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main()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a[] = 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5</a:t>
            </a:r>
            <a:r>
              <a:rPr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6</a:t>
            </a:r>
            <a:r>
              <a:rPr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7</a:t>
            </a:r>
            <a:r>
              <a:rPr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4</a:t>
            </a:r>
            <a:r>
              <a:rPr>
                <a:latin typeface="Lucida Console" panose="020B0609040504020204" pitchFamily="49" charset="0"/>
              </a:rPr>
              <a:t>};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len =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(a)/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(a[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sort</a:t>
            </a:r>
            <a:r>
              <a:rPr>
                <a:latin typeface="Lucida Console" panose="020B0609040504020204" pitchFamily="49" charset="0"/>
              </a:rPr>
              <a:t>(a,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, len-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 i&lt;len; i++) </a:t>
            </a: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a[i] &lt;&lt;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' '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3E1E81"/>
                </a:solidFill>
                <a:latin typeface="Lucida Console" panose="020B0609040504020204" pitchFamily="49" charset="0"/>
              </a:rPr>
              <a:t>endl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50000"/>
              </a:lnSpc>
              <a:tabLst>
                <a:tab pos="4318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242" name="线条"/>
          <p:cNvSpPr/>
          <p:nvPr/>
        </p:nvSpPr>
        <p:spPr>
          <a:xfrm flipV="1">
            <a:off x="7411766" y="2180782"/>
            <a:ext cx="1" cy="7427197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快速排序的参考源程序">
            <a:extLst>
              <a:ext uri="{FF2B5EF4-FFF2-40B4-BE49-F238E27FC236}">
                <a16:creationId xmlns:a16="http://schemas.microsoft.com/office/drawing/2014/main" id="{78622643-8B21-7650-1C61-5353BE8F4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6405600" cy="1152045"/>
          </a:xfrm>
          <a:prstGeom prst="rect">
            <a:avLst/>
          </a:prstGeom>
        </p:spPr>
        <p:txBody>
          <a:bodyPr/>
          <a:lstStyle/>
          <a:p>
            <a:r>
              <a:t>快速排序的参考源程序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FFFF00"/>
                </a:solidFill>
              </a:rPr>
              <a:t>V2.0</a:t>
            </a:r>
            <a:endParaRPr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2895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51" name="用Haskell实现的快速排序"/>
          <p:cNvSpPr>
            <a:spLocks noGrp="1"/>
          </p:cNvSpPr>
          <p:nvPr>
            <p:ph type="title"/>
          </p:nvPr>
        </p:nvSpPr>
        <p:spPr>
          <a:xfrm>
            <a:off x="547201" y="354125"/>
            <a:ext cx="6892690" cy="1152045"/>
          </a:xfrm>
          <a:prstGeom prst="rect">
            <a:avLst/>
          </a:prstGeom>
          <a:solidFill>
            <a:srgbClr val="5E5E5E"/>
          </a:solidFill>
        </p:spPr>
        <p:txBody>
          <a:bodyPr/>
          <a:lstStyle/>
          <a:p>
            <a:r>
              <a:rPr lang="zh-CN" altLang="en-US"/>
              <a:t>用</a:t>
            </a:r>
            <a:r>
              <a:rPr lang="en-US" altLang="zh-CN" b="1">
                <a:solidFill>
                  <a:schemeClr val="accent5">
                    <a:lumMod val="60000"/>
                    <a:lumOff val="40000"/>
                  </a:schemeClr>
                </a:solidFill>
              </a:rPr>
              <a:t>Python</a:t>
            </a:r>
            <a:r>
              <a:rPr lang="zh-CN" altLang="en-US"/>
              <a:t>语言</a:t>
            </a:r>
            <a:r>
              <a:t>实现的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快速排序</a:t>
            </a: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D3FDF39D-4C1A-4596-A3E2-44E61B44034D}"/>
              </a:ext>
            </a:extLst>
          </p:cNvPr>
          <p:cNvSpPr/>
          <p:nvPr/>
        </p:nvSpPr>
        <p:spPr>
          <a:xfrm>
            <a:off x="9667566" y="4788039"/>
            <a:ext cx="339213" cy="907026"/>
          </a:xfrm>
          <a:prstGeom prst="rightBrace">
            <a:avLst/>
          </a:prstGeom>
          <a:noFill/>
          <a:ln w="285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332D1B-221B-4AF3-B5D4-CAADB5AE0229}"/>
              </a:ext>
            </a:extLst>
          </p:cNvPr>
          <p:cNvSpPr txBox="1"/>
          <p:nvPr/>
        </p:nvSpPr>
        <p:spPr>
          <a:xfrm>
            <a:off x="10097330" y="4994690"/>
            <a:ext cx="2699457" cy="477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rtlCol="0" anchor="ctr">
            <a:spAutoFit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</a:pPr>
            <a:r>
              <a:rPr lang="zh-CN" altLang="en-US" sz="2200">
                <a:solidFill>
                  <a:srgbClr val="00B050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过滤形成分区子数组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90903E-C0E2-4171-80CD-AE2FE2B9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7" y="2708877"/>
            <a:ext cx="8948698" cy="5615765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E6BFC90-F2DB-485C-9D92-FF9AFB992931}"/>
              </a:ext>
            </a:extLst>
          </p:cNvPr>
          <p:cNvSpPr/>
          <p:nvPr/>
        </p:nvSpPr>
        <p:spPr>
          <a:xfrm>
            <a:off x="2249129" y="4712110"/>
            <a:ext cx="7108723" cy="1084006"/>
          </a:xfrm>
          <a:prstGeom prst="roundRect">
            <a:avLst>
              <a:gd name="adj" fmla="val 6463"/>
            </a:avLst>
          </a:prstGeom>
          <a:noFill/>
          <a:ln w="38100" cap="flat">
            <a:solidFill>
              <a:srgbClr val="00B05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775324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478478" y="9215867"/>
            <a:ext cx="281968" cy="431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3" name="考核要求"/>
          <p:cNvSpPr txBox="1">
            <a:spLocks noGrp="1"/>
          </p:cNvSpPr>
          <p:nvPr>
            <p:ph type="title" idx="4294967295"/>
          </p:nvPr>
        </p:nvSpPr>
        <p:spPr>
          <a:xfrm>
            <a:off x="1192106" y="3831448"/>
            <a:ext cx="10620588" cy="209070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effectLst>
            <a:outerShdw blurRad="266700" dir="5400000" rotWithShape="0">
              <a:srgbClr val="000000"/>
            </a:outerShdw>
          </a:effectLst>
        </p:spPr>
        <p:txBody>
          <a:bodyPr lIns="65022" tIns="65022" rIns="65022" bIns="65022"/>
          <a:lstStyle/>
          <a:p>
            <a:pPr>
              <a:defRPr sz="6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r>
              <a:t>第</a:t>
            </a:r>
            <a:r>
              <a:rPr lang="en-US"/>
              <a:t>9</a:t>
            </a:r>
            <a:r>
              <a:t>讲 </a:t>
            </a:r>
            <a:r>
              <a:rPr>
                <a:solidFill>
                  <a:srgbClr val="FFFFFF"/>
                </a:solidFill>
              </a:rPr>
              <a:t>分治</a:t>
            </a:r>
            <a:r>
              <a:t>思想与递归算法</a:t>
            </a:r>
          </a:p>
        </p:txBody>
      </p:sp>
      <p:sp>
        <p:nvSpPr>
          <p:cNvPr id="34" name="分而治之是解决复杂问题的有效办法"/>
          <p:cNvSpPr txBox="1"/>
          <p:nvPr/>
        </p:nvSpPr>
        <p:spPr>
          <a:xfrm>
            <a:off x="2886898" y="6365793"/>
            <a:ext cx="893359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lnSpc>
                <a:spcPct val="117999"/>
              </a:lnSpc>
              <a:defRPr sz="1800" b="0">
                <a:solidFill>
                  <a:srgbClr val="5E5E5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分而治之是解决复杂问题的有效办法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251" name="用Haskell实现的快速排序"/>
          <p:cNvSpPr>
            <a:spLocks noGrp="1"/>
          </p:cNvSpPr>
          <p:nvPr>
            <p:ph type="title"/>
          </p:nvPr>
        </p:nvSpPr>
        <p:spPr>
          <a:xfrm>
            <a:off x="547201" y="354125"/>
            <a:ext cx="5784326" cy="1152045"/>
          </a:xfrm>
          <a:prstGeom prst="rect">
            <a:avLst/>
          </a:prstGeom>
          <a:solidFill>
            <a:srgbClr val="5E5E5E"/>
          </a:solidFill>
        </p:spPr>
        <p:txBody>
          <a:bodyPr/>
          <a:lstStyle/>
          <a:p>
            <a:r>
              <a:rPr lang="zh-CN" altLang="en-US"/>
              <a:t>用</a:t>
            </a:r>
            <a:r>
              <a:rPr lang="en-US" altLang="zh-CN" b="1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zh-CN" altLang="en-US"/>
              <a:t>语言</a:t>
            </a:r>
            <a:r>
              <a:t>实现的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快速排序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1AB155-E5AA-4818-A183-902EF0CB0A00}"/>
              </a:ext>
            </a:extLst>
          </p:cNvPr>
          <p:cNvSpPr/>
          <p:nvPr/>
        </p:nvSpPr>
        <p:spPr>
          <a:xfrm>
            <a:off x="896983" y="2183701"/>
            <a:ext cx="8421189" cy="713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0">
                <a:highlight>
                  <a:srgbClr val="FFFF00"/>
                </a:highlight>
                <a:latin typeface="Lucida Console" panose="020B0609040504020204" pitchFamily="49" charset="0"/>
              </a:rPr>
              <a:t>q</a:t>
            </a:r>
            <a:r>
              <a:rPr lang="en-US" altLang="zh-CN" sz="3200" b="0">
                <a:highlight>
                  <a:srgbClr val="FFFF00"/>
                </a:highlight>
                <a:latin typeface="Lucida Console" panose="020B0609040504020204" pitchFamily="49" charset="0"/>
              </a:rPr>
              <a:t>uickSort</a:t>
            </a:r>
            <a:r>
              <a:rPr lang="zh-CN" altLang="en-US" sz="3200" b="0">
                <a:highlight>
                  <a:srgbClr val="FFFF00"/>
                </a:highlight>
                <a:latin typeface="Lucida Console" panose="020B0609040504020204" pitchFamily="49" charset="0"/>
              </a:rPr>
              <a:t> &lt;- function(x)</a:t>
            </a:r>
            <a:r>
              <a:rPr lang="zh-CN" altLang="en-US" b="0">
                <a:latin typeface="Lucida Console" panose="020B0609040504020204" pitchFamily="49" charset="0"/>
              </a:rPr>
              <a:t>{</a:t>
            </a:r>
          </a:p>
          <a:p>
            <a:r>
              <a:rPr lang="zh-CN" altLang="en-US" b="0">
                <a:latin typeface="Lucida Console" panose="020B0609040504020204" pitchFamily="49" charset="0"/>
              </a:rPr>
              <a:t>	if (length(x) &lt;= 1) return (x)</a:t>
            </a:r>
          </a:p>
          <a:p>
            <a:r>
              <a:rPr lang="zh-CN" altLang="en-US" b="0">
                <a:latin typeface="Lucida Console" panose="020B0609040504020204" pitchFamily="49" charset="0"/>
              </a:rPr>
              <a:t>	m &lt;- x[1]</a:t>
            </a:r>
          </a:p>
          <a:p>
            <a:r>
              <a:rPr lang="zh-CN" altLang="en-US" b="0">
                <a:latin typeface="Lucida Console" panose="020B0609040504020204" pitchFamily="49" charset="0"/>
              </a:rPr>
              <a:t>	therest &lt;- x[</a:t>
            </a:r>
            <a:r>
              <a:rPr lang="zh-CN" altLang="en-US" b="0">
                <a:solidFill>
                  <a:srgbClr val="FF0000"/>
                </a:solidFill>
                <a:latin typeface="Lucida Console" panose="020B0609040504020204" pitchFamily="49" charset="0"/>
              </a:rPr>
              <a:t>-1</a:t>
            </a:r>
            <a:r>
              <a:rPr lang="zh-CN" altLang="en-US" b="0">
                <a:latin typeface="Lucida Console" panose="020B0609040504020204" pitchFamily="49" charset="0"/>
              </a:rPr>
              <a:t>]</a:t>
            </a:r>
          </a:p>
          <a:p>
            <a:r>
              <a:rPr lang="zh-CN" altLang="en-US" b="0">
                <a:latin typeface="Lucida Console" panose="020B0609040504020204" pitchFamily="49" charset="0"/>
              </a:rPr>
              <a:t>	s1 &lt;- therest[</a:t>
            </a:r>
            <a:r>
              <a:rPr lang="zh-CN" altLang="en-US" b="0">
                <a:solidFill>
                  <a:srgbClr val="FF0000"/>
                </a:solidFill>
                <a:latin typeface="Lucida Console" panose="020B0609040504020204" pitchFamily="49" charset="0"/>
              </a:rPr>
              <a:t>therest &lt; m</a:t>
            </a:r>
            <a:r>
              <a:rPr lang="zh-CN" altLang="en-US" b="0">
                <a:latin typeface="Lucida Console" panose="020B0609040504020204" pitchFamily="49" charset="0"/>
              </a:rPr>
              <a:t>]</a:t>
            </a:r>
          </a:p>
          <a:p>
            <a:r>
              <a:rPr lang="zh-CN" altLang="en-US" b="0">
                <a:latin typeface="Lucida Console" panose="020B0609040504020204" pitchFamily="49" charset="0"/>
              </a:rPr>
              <a:t>	s2 &lt;- therest[</a:t>
            </a:r>
            <a:r>
              <a:rPr lang="zh-CN" altLang="en-US" b="0">
                <a:solidFill>
                  <a:srgbClr val="FF0000"/>
                </a:solidFill>
                <a:latin typeface="Lucida Console" panose="020B0609040504020204" pitchFamily="49" charset="0"/>
              </a:rPr>
              <a:t>therest &gt;= m</a:t>
            </a:r>
            <a:r>
              <a:rPr lang="zh-CN" altLang="en-US" b="0">
                <a:latin typeface="Lucida Console" panose="020B0609040504020204" pitchFamily="49" charset="0"/>
              </a:rPr>
              <a:t>]</a:t>
            </a:r>
          </a:p>
          <a:p>
            <a:r>
              <a:rPr lang="zh-CN" altLang="en-US" b="0">
                <a:latin typeface="Lucida Console" panose="020B0609040504020204" pitchFamily="49" charset="0"/>
              </a:rPr>
              <a:t>	s1 &lt;- </a:t>
            </a:r>
            <a:r>
              <a:rPr lang="zh-CN" altLang="en-US">
                <a:latin typeface="Lucida Console" panose="020B0609040504020204" pitchFamily="49" charset="0"/>
              </a:rPr>
              <a:t>q</a:t>
            </a:r>
            <a:r>
              <a:rPr lang="en-US" altLang="zh-CN">
                <a:latin typeface="Lucida Console" panose="020B0609040504020204" pitchFamily="49" charset="0"/>
              </a:rPr>
              <a:t>uickSort</a:t>
            </a:r>
            <a:r>
              <a:rPr lang="zh-CN" altLang="en-US" b="0">
                <a:latin typeface="Lucida Console" panose="020B0609040504020204" pitchFamily="49" charset="0"/>
              </a:rPr>
              <a:t>(s1)</a:t>
            </a:r>
          </a:p>
          <a:p>
            <a:r>
              <a:rPr lang="zh-CN" altLang="en-US" b="0">
                <a:latin typeface="Lucida Console" panose="020B0609040504020204" pitchFamily="49" charset="0"/>
              </a:rPr>
              <a:t>	s2 &lt;- </a:t>
            </a:r>
            <a:r>
              <a:rPr lang="zh-CN" altLang="en-US">
                <a:latin typeface="Lucida Console" panose="020B0609040504020204" pitchFamily="49" charset="0"/>
              </a:rPr>
              <a:t>q</a:t>
            </a:r>
            <a:r>
              <a:rPr lang="en-US" altLang="zh-CN">
                <a:latin typeface="Lucida Console" panose="020B0609040504020204" pitchFamily="49" charset="0"/>
              </a:rPr>
              <a:t>uickSort</a:t>
            </a:r>
            <a:r>
              <a:rPr lang="zh-CN" altLang="en-US" b="0">
                <a:latin typeface="Lucida Console" panose="020B0609040504020204" pitchFamily="49" charset="0"/>
              </a:rPr>
              <a:t>(s2)</a:t>
            </a:r>
          </a:p>
          <a:p>
            <a:r>
              <a:rPr lang="zh-CN" altLang="en-US" b="0">
                <a:latin typeface="Lucida Console" panose="020B0609040504020204" pitchFamily="49" charset="0"/>
              </a:rPr>
              <a:t>	return(c(s1, m, s2))</a:t>
            </a:r>
          </a:p>
          <a:p>
            <a:r>
              <a:rPr lang="zh-CN" altLang="en-US" b="0">
                <a:latin typeface="Lucida Console" panose="020B0609040504020204" pitchFamily="49" charset="0"/>
              </a:rPr>
              <a:t>}</a:t>
            </a:r>
          </a:p>
          <a:p>
            <a:r>
              <a:rPr lang="zh-CN" altLang="en-US">
                <a:highlight>
                  <a:srgbClr val="FFFF00"/>
                </a:highlight>
                <a:latin typeface="Lucida Console" panose="020B0609040504020204" pitchFamily="49" charset="0"/>
              </a:rPr>
              <a:t>q</a:t>
            </a:r>
            <a:r>
              <a:rPr lang="en-US" altLang="zh-CN">
                <a:highlight>
                  <a:srgbClr val="FFFF00"/>
                </a:highlight>
                <a:latin typeface="Lucida Console" panose="020B0609040504020204" pitchFamily="49" charset="0"/>
              </a:rPr>
              <a:t>uickSort</a:t>
            </a:r>
            <a:r>
              <a:rPr lang="zh-CN" altLang="en-US" b="0">
                <a:highlight>
                  <a:srgbClr val="FFFF00"/>
                </a:highlight>
                <a:latin typeface="Lucida Console" panose="020B0609040504020204" pitchFamily="49" charset="0"/>
              </a:rPr>
              <a:t>(c(5,8,3,2,6,9,1,4))</a:t>
            </a:r>
          </a:p>
        </p:txBody>
      </p:sp>
      <p:pic>
        <p:nvPicPr>
          <p:cNvPr id="7" name="矩形 矩形" descr="矩形 矩形">
            <a:extLst>
              <a:ext uri="{FF2B5EF4-FFF2-40B4-BE49-F238E27FC236}">
                <a16:creationId xmlns:a16="http://schemas.microsoft.com/office/drawing/2014/main" id="{17FACB75-5E0E-484A-9018-19E49366E80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62" y="3628123"/>
            <a:ext cx="6761715" cy="2581087"/>
          </a:xfrm>
          <a:prstGeom prst="rect">
            <a:avLst/>
          </a:prstGeom>
        </p:spPr>
      </p:pic>
      <p:sp>
        <p:nvSpPr>
          <p:cNvPr id="3" name="右大括号 2">
            <a:extLst>
              <a:ext uri="{FF2B5EF4-FFF2-40B4-BE49-F238E27FC236}">
                <a16:creationId xmlns:a16="http://schemas.microsoft.com/office/drawing/2014/main" id="{D3FDF39D-4C1A-4596-A3E2-44E61B44034D}"/>
              </a:ext>
            </a:extLst>
          </p:cNvPr>
          <p:cNvSpPr/>
          <p:nvPr/>
        </p:nvSpPr>
        <p:spPr>
          <a:xfrm>
            <a:off x="8104239" y="4984955"/>
            <a:ext cx="324464" cy="1084006"/>
          </a:xfrm>
          <a:prstGeom prst="rightBrace">
            <a:avLst/>
          </a:prstGeom>
          <a:noFill/>
          <a:ln w="28575" cap="flat">
            <a:solidFill>
              <a:srgbClr val="00B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332D1B-221B-4AF3-B5D4-CAADB5AE0229}"/>
              </a:ext>
            </a:extLst>
          </p:cNvPr>
          <p:cNvSpPr txBox="1"/>
          <p:nvPr/>
        </p:nvSpPr>
        <p:spPr>
          <a:xfrm>
            <a:off x="8580249" y="5260163"/>
            <a:ext cx="2699457" cy="477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rtlCol="0" anchor="ctr">
            <a:spAutoFit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</a:pPr>
            <a:r>
              <a:rPr lang="zh-CN" altLang="en-US" sz="2200">
                <a:solidFill>
                  <a:srgbClr val="00B050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过滤形成分区子数组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69D9F6-D7EA-4FBD-A0A5-2FF71CEFED84}"/>
              </a:ext>
            </a:extLst>
          </p:cNvPr>
          <p:cNvSpPr txBox="1"/>
          <p:nvPr/>
        </p:nvSpPr>
        <p:spPr>
          <a:xfrm>
            <a:off x="8580249" y="6125907"/>
            <a:ext cx="3452868" cy="1572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rtlCol="0" anchor="ctr">
            <a:spAutoFit/>
          </a:bodyPr>
          <a:lstStyle/>
          <a:p>
            <a:pPr algn="l" defTabSz="439419">
              <a:lnSpc>
                <a:spcPct val="150000"/>
              </a:lnSpc>
              <a:tabLst>
                <a:tab pos="431800" algn="l"/>
              </a:tabLst>
            </a:pPr>
            <a:r>
              <a:rPr lang="zh-CN" altLang="en-US" sz="2200">
                <a:solidFill>
                  <a:srgbClr val="BA2DA2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说明：</a:t>
            </a:r>
            <a:endParaRPr lang="en-US" altLang="zh-CN" sz="2200">
              <a:solidFill>
                <a:srgbClr val="BA2DA2"/>
              </a:solidFill>
              <a:latin typeface="Lucida Console" panose="020B0609040504020204" pitchFamily="49" charset="0"/>
              <a:ea typeface="Menlo"/>
              <a:cs typeface="Menlo"/>
              <a:sym typeface="Menlo"/>
            </a:endParaRPr>
          </a:p>
          <a:p>
            <a:pPr algn="l" defTabSz="439419">
              <a:lnSpc>
                <a:spcPct val="150000"/>
              </a:lnSpc>
              <a:tabLst>
                <a:tab pos="431800" algn="l"/>
              </a:tabLst>
            </a:pPr>
            <a:r>
              <a:rPr lang="en-US" altLang="zh-CN" sz="2200">
                <a:solidFill>
                  <a:srgbClr val="BA2DA2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“</a:t>
            </a:r>
            <a:r>
              <a:rPr lang="zh-CN" altLang="en-US" sz="2200">
                <a:solidFill>
                  <a:srgbClr val="BA2DA2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下标</a:t>
            </a:r>
            <a:r>
              <a:rPr lang="en-US" altLang="zh-CN" sz="2200">
                <a:solidFill>
                  <a:srgbClr val="BA2DA2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-1</a:t>
            </a:r>
            <a:r>
              <a:rPr lang="zh-CN" altLang="en-US" sz="2200">
                <a:solidFill>
                  <a:srgbClr val="BA2DA2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”表示排除该元素</a:t>
            </a:r>
            <a:endParaRPr lang="en-US" altLang="zh-CN" sz="2200">
              <a:solidFill>
                <a:srgbClr val="BA2DA2"/>
              </a:solidFill>
              <a:latin typeface="Lucida Console" panose="020B0609040504020204" pitchFamily="49" charset="0"/>
              <a:ea typeface="Menlo"/>
              <a:cs typeface="Menlo"/>
              <a:sym typeface="Menlo"/>
            </a:endParaRPr>
          </a:p>
          <a:p>
            <a:pPr algn="l" defTabSz="439419">
              <a:lnSpc>
                <a:spcPct val="150000"/>
              </a:lnSpc>
              <a:tabLst>
                <a:tab pos="431800" algn="l"/>
              </a:tabLst>
            </a:pPr>
            <a:r>
              <a:rPr lang="zh-CN" altLang="en-US" sz="2200">
                <a:solidFill>
                  <a:srgbClr val="BA2DA2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“下标是关系式”时表示筛选</a:t>
            </a:r>
          </a:p>
        </p:txBody>
      </p:sp>
    </p:spTree>
    <p:extLst>
      <p:ext uri="{BB962C8B-B14F-4D97-AF65-F5344CB8AC3E}">
        <p14:creationId xmlns:p14="http://schemas.microsoft.com/office/powerpoint/2010/main" val="120657361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251" name="用Haskell实现的快速排序"/>
          <p:cNvSpPr>
            <a:spLocks noGrp="1"/>
          </p:cNvSpPr>
          <p:nvPr>
            <p:ph type="title"/>
          </p:nvPr>
        </p:nvSpPr>
        <p:spPr>
          <a:xfrm>
            <a:off x="547201" y="354125"/>
            <a:ext cx="6906544" cy="1152045"/>
          </a:xfrm>
          <a:prstGeom prst="rect">
            <a:avLst/>
          </a:prstGeom>
          <a:solidFill>
            <a:srgbClr val="5E5E5E"/>
          </a:solidFill>
        </p:spPr>
        <p:txBody>
          <a:bodyPr/>
          <a:lstStyle/>
          <a:p>
            <a:r>
              <a:t>用</a:t>
            </a:r>
            <a:r>
              <a:rPr b="1">
                <a:solidFill>
                  <a:schemeClr val="accent5">
                    <a:lumMod val="60000"/>
                    <a:lumOff val="40000"/>
                  </a:schemeClr>
                </a:solidFill>
              </a:rPr>
              <a:t>Haskell</a:t>
            </a:r>
            <a:r>
              <a:rPr lang="zh-CN" altLang="en-US"/>
              <a:t>语言</a:t>
            </a:r>
            <a:r>
              <a:t>实现的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快速排序</a:t>
            </a: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67" y="2380956"/>
            <a:ext cx="11868665" cy="208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quickSort :: Ord a =&gt; [a] -&gt; [a]…"/>
          <p:cNvSpPr txBox="1"/>
          <p:nvPr/>
        </p:nvSpPr>
        <p:spPr>
          <a:xfrm>
            <a:off x="568068" y="5776007"/>
            <a:ext cx="11868664" cy="267329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3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quickSort :: Ord a =&gt; [a] -&gt; [a]</a:t>
            </a:r>
          </a:p>
          <a:p>
            <a:pPr>
              <a:lnSpc>
                <a:spcPct val="13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quickSort [] = []</a:t>
            </a:r>
          </a:p>
          <a:p>
            <a:pPr>
              <a:lnSpc>
                <a:spcPct val="13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quickSort (x:xs) = quickSort mini ++ [x] ++ quickSort maxi</a:t>
            </a:r>
          </a:p>
          <a:p>
            <a:pPr>
              <a:lnSpc>
                <a:spcPct val="13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  where mini = filter (&lt;x)  xs</a:t>
            </a:r>
          </a:p>
          <a:p>
            <a:pPr>
              <a:lnSpc>
                <a:spcPct val="130000"/>
              </a:lnSpc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        maxi = filter (&gt;=x) xs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245" name="“暴力分区”的快速排序算法【供参考】"/>
          <p:cNvSpPr>
            <a:spLocks noGrp="1"/>
          </p:cNvSpPr>
          <p:nvPr>
            <p:ph type="title"/>
          </p:nvPr>
        </p:nvSpPr>
        <p:spPr>
          <a:xfrm>
            <a:off x="547201" y="354125"/>
            <a:ext cx="9123272" cy="1152045"/>
          </a:xfrm>
          <a:prstGeom prst="rect">
            <a:avLst/>
          </a:prstGeom>
        </p:spPr>
        <p:txBody>
          <a:bodyPr/>
          <a:lstStyle/>
          <a:p>
            <a:r>
              <a:rPr lang="en-US" b="1"/>
              <a:t>V3.0</a:t>
            </a:r>
            <a:r>
              <a:rPr lang="en-US"/>
              <a:t> </a:t>
            </a:r>
            <a:r>
              <a:t>“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暴力分区</a:t>
            </a:r>
            <a:r>
              <a:t>”的快速排序算法【供参考】</a:t>
            </a:r>
          </a:p>
        </p:txBody>
      </p:sp>
      <p:sp>
        <p:nvSpPr>
          <p:cNvPr id="246" name="void quick_sort(int* array, int len) {…"/>
          <p:cNvSpPr txBox="1"/>
          <p:nvPr/>
        </p:nvSpPr>
        <p:spPr>
          <a:xfrm>
            <a:off x="2138445" y="1883472"/>
            <a:ext cx="8305159" cy="7808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</a:t>
            </a:r>
            <a:r>
              <a:rPr sz="2400">
                <a:solidFill>
                  <a:srgbClr val="0070C0"/>
                </a:solidFill>
                <a:latin typeface="Cooper Black" panose="0208090404030B020404" pitchFamily="18" charset="0"/>
              </a:rPr>
              <a:t>quick_sort</a:t>
            </a:r>
            <a:r>
              <a:rPr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* array,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len) {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(len &lt;=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solidFill>
                  <a:srgbClr val="0084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/// 按最坏可能，为两个子数组分配空间</a:t>
            </a: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*left =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new</a:t>
            </a:r>
            <a:r>
              <a:rPr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[len], *right =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new</a:t>
            </a:r>
            <a:r>
              <a:rPr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[len];    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solidFill>
                  <a:srgbClr val="0084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/// 设置两个子数组长度的初值（为零）</a:t>
            </a: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left_len 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, right_len 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solidFill>
                  <a:srgbClr val="0084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/// 1. 拆分</a:t>
            </a: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key = array[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];</a:t>
            </a:r>
            <a:r>
              <a:rPr lang="en-US">
                <a:latin typeface="Lucida Console" panose="020B0609040504020204" pitchFamily="49" charset="0"/>
              </a:rPr>
              <a:t> </a:t>
            </a:r>
            <a:r>
              <a:rPr lang="en-US" altLang="zh-CN">
                <a:solidFill>
                  <a:srgbClr val="008400"/>
                </a:solidFill>
                <a:latin typeface="Lucida Console" panose="020B0609040504020204" pitchFamily="49" charset="0"/>
              </a:rPr>
              <a:t>/// </a:t>
            </a:r>
            <a:r>
              <a:rPr lang="zh-CN" altLang="en-US">
                <a:solidFill>
                  <a:srgbClr val="008400"/>
                </a:solidFill>
                <a:latin typeface="Lucida Console" panose="020B0609040504020204" pitchFamily="49" charset="0"/>
              </a:rPr>
              <a:t>选第</a:t>
            </a:r>
            <a:r>
              <a:rPr lang="en-US" altLang="zh-CN">
                <a:solidFill>
                  <a:srgbClr val="008400"/>
                </a:solidFill>
                <a:latin typeface="Lucida Console" panose="020B0609040504020204" pitchFamily="49" charset="0"/>
              </a:rPr>
              <a:t>0</a:t>
            </a:r>
            <a:r>
              <a:rPr lang="zh-CN" altLang="en-US">
                <a:solidFill>
                  <a:srgbClr val="008400"/>
                </a:solidFill>
                <a:latin typeface="Lucida Console" panose="020B0609040504020204" pitchFamily="49" charset="0"/>
              </a:rPr>
              <a:t>个元素为基准值</a:t>
            </a:r>
            <a:endParaRPr>
              <a:latin typeface="Lucida Console" panose="020B0609040504020204" pitchFamily="49" charset="0"/>
            </a:endParaRP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; i&lt;len; i++) { 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/// </a:t>
            </a:r>
            <a:r>
              <a:rPr lang="zh-CN" altLang="en-US">
                <a:solidFill>
                  <a:srgbClr val="008400"/>
                </a:solidFill>
                <a:latin typeface="Lucida Console" panose="020B0609040504020204" pitchFamily="49" charset="0"/>
              </a:rPr>
              <a:t>将剩余各数进行分区</a:t>
            </a:r>
            <a:endParaRPr>
              <a:solidFill>
                <a:srgbClr val="008400"/>
              </a:solidFill>
              <a:latin typeface="Lucida Console" panose="020B0609040504020204" pitchFamily="49" charset="0"/>
            </a:endParaRP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(array[i] &lt;= key) left[left_len++] = array[i];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(array[i] &gt; key) right[right_len++] = array[i];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}    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solidFill>
                  <a:srgbClr val="0084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/// 2. 对子数组进行排序</a:t>
            </a: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quick_sort</a:t>
            </a:r>
            <a:r>
              <a:rPr>
                <a:latin typeface="Lucida Console" panose="020B0609040504020204" pitchFamily="49" charset="0"/>
              </a:rPr>
              <a:t>(left, left_len);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quick_sort</a:t>
            </a:r>
            <a:r>
              <a:rPr>
                <a:latin typeface="Lucida Console" panose="020B0609040504020204" pitchFamily="49" charset="0"/>
              </a:rPr>
              <a:t>(right, right_len);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solidFill>
                  <a:srgbClr val="0084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/// 3. 合并子数组</a:t>
            </a:r>
            <a:r>
              <a:rPr lang="zh-CN" altLang="en-US">
                <a:latin typeface="Lucida Console" panose="020B0609040504020204" pitchFamily="49" charset="0"/>
              </a:rPr>
              <a:t>，先左后右</a:t>
            </a: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idx 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 i&lt;left_len; i++) array[idx++] = left[i];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array[idx++] = key;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 i&lt;right_len; i++)array[idx++] = right[i];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solidFill>
                  <a:srgbClr val="0084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/// 释放空间</a:t>
            </a: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delete</a:t>
            </a:r>
            <a:r>
              <a:rPr>
                <a:latin typeface="Lucida Console" panose="020B0609040504020204" pitchFamily="49" charset="0"/>
              </a:rPr>
              <a:t>[] left;</a:t>
            </a:r>
            <a:r>
              <a:rPr lang="en-US" altLang="zh-CN"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delete</a:t>
            </a:r>
            <a:r>
              <a:rPr>
                <a:latin typeface="Lucida Console" panose="020B0609040504020204" pitchFamily="49" charset="0"/>
              </a:rPr>
              <a:t>[] right;</a:t>
            </a:r>
          </a:p>
          <a:p>
            <a:pPr defTabSz="325120">
              <a:lnSpc>
                <a:spcPct val="120000"/>
              </a:lnSpc>
              <a:tabLst>
                <a:tab pos="228600" algn="l"/>
              </a:tabLst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247" name="矩形 矩形" descr="矩形 矩形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45" y="4028721"/>
            <a:ext cx="8305159" cy="20270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245" name="“暴力分区”的快速排序算法【供参考】"/>
          <p:cNvSpPr>
            <a:spLocks noGrp="1"/>
          </p:cNvSpPr>
          <p:nvPr>
            <p:ph type="title"/>
          </p:nvPr>
        </p:nvSpPr>
        <p:spPr>
          <a:xfrm>
            <a:off x="547200" y="354125"/>
            <a:ext cx="9123849" cy="1152045"/>
          </a:xfrm>
          <a:prstGeom prst="rect">
            <a:avLst/>
          </a:prstGeom>
        </p:spPr>
        <p:txBody>
          <a:bodyPr/>
          <a:lstStyle/>
          <a:p>
            <a:r>
              <a:rPr lang="en-US" altLang="zh-CN" b="1">
                <a:solidFill>
                  <a:schemeClr val="bg1"/>
                </a:solidFill>
              </a:rPr>
              <a:t>V4.0</a:t>
            </a:r>
            <a:r>
              <a:rPr lang="en-US" altLang="zh-CN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 </a:t>
            </a:r>
            <a:r>
              <a:rPr lang="zh-CN" altLang="en-US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“双向同步</a:t>
            </a:r>
            <a:r>
              <a:t>”的快速排序算法【供参考】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B32BBFF-6A3E-4DD7-8B2F-569CBC19DF53}"/>
              </a:ext>
            </a:extLst>
          </p:cNvPr>
          <p:cNvSpPr/>
          <p:nvPr/>
        </p:nvSpPr>
        <p:spPr>
          <a:xfrm>
            <a:off x="261257" y="1986368"/>
            <a:ext cx="12604769" cy="735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Consolas" panose="020B0609020204030204" pitchFamily="49" charset="0"/>
              </a:rPr>
              <a:t>void </a:t>
            </a:r>
            <a:r>
              <a:rPr lang="zh-CN" altLang="en-US" sz="3200" dirty="0">
                <a:solidFill>
                  <a:srgbClr val="0070C0"/>
                </a:solidFill>
                <a:latin typeface="Consolas" panose="020B0609020204030204" pitchFamily="49" charset="0"/>
              </a:rPr>
              <a:t>quick_sort</a:t>
            </a:r>
            <a:r>
              <a:rPr lang="zh-CN" altLang="en-US" sz="2800" dirty="0">
                <a:latin typeface="Consolas" panose="020B0609020204030204" pitchFamily="49" charset="0"/>
              </a:rPr>
              <a:t>(int * p, int n) {</a:t>
            </a:r>
          </a:p>
          <a:p>
            <a:r>
              <a:rPr lang="zh-CN" altLang="en-US" sz="2800" dirty="0">
                <a:latin typeface="Consolas" panose="020B0609020204030204" pitchFamily="49" charset="0"/>
              </a:rPr>
              <a:t>    if (n &lt;= 1) return;</a:t>
            </a:r>
          </a:p>
          <a:p>
            <a:r>
              <a:rPr lang="zh-CN" altLang="en-US" sz="2800" dirty="0">
                <a:latin typeface="Consolas" panose="020B0609020204030204" pitchFamily="49" charset="0"/>
              </a:rPr>
              <a:t>    int 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t = p[n - 1]</a:t>
            </a:r>
            <a:r>
              <a:rPr lang="zh-CN" altLang="en-US" sz="2800" dirty="0">
                <a:latin typeface="Consolas" panose="020B0609020204030204" pitchFamily="49" charset="0"/>
              </a:rPr>
              <a:t>, l</a:t>
            </a:r>
            <a:r>
              <a:rPr lang="en-US" altLang="zh-CN" sz="2800" dirty="0"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latin typeface="Consolas" panose="020B0609020204030204" pitchFamily="49" charset="0"/>
              </a:rPr>
              <a:t> = 0, r</a:t>
            </a:r>
            <a:r>
              <a:rPr lang="en-US" altLang="zh-CN" sz="2800" dirty="0" err="1">
                <a:latin typeface="Consolas" panose="020B0609020204030204" pitchFamily="49" charset="0"/>
              </a:rPr>
              <a:t>ight</a:t>
            </a:r>
            <a:r>
              <a:rPr lang="zh-CN" altLang="en-US" sz="2800" dirty="0">
                <a:latin typeface="Consolas" panose="020B0609020204030204" pitchFamily="49" charset="0"/>
              </a:rPr>
              <a:t> = n - 2; </a:t>
            </a:r>
            <a:r>
              <a:rPr lang="en-US" altLang="zh-CN" sz="2000" b="0" dirty="0">
                <a:solidFill>
                  <a:srgbClr val="00B050"/>
                </a:solidFill>
                <a:latin typeface="Consolas" panose="020B0609020204030204" pitchFamily="49" charset="0"/>
              </a:rPr>
              <a:t>/// </a:t>
            </a:r>
            <a:r>
              <a:rPr lang="zh-CN" altLang="en-US" sz="2000" b="0" dirty="0">
                <a:solidFill>
                  <a:srgbClr val="00B050"/>
                </a:solidFill>
                <a:latin typeface="Consolas" panose="020B0609020204030204" pitchFamily="49" charset="0"/>
              </a:rPr>
              <a:t>尾部元素作基准</a:t>
            </a:r>
            <a:endParaRPr lang="zh-CN" altLang="en-US" sz="2800" b="0" dirty="0">
              <a:solidFill>
                <a:srgbClr val="00B05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zh-CN" altLang="en-US" sz="2800" dirty="0">
                <a:latin typeface="Consolas" panose="020B0609020204030204" pitchFamily="49" charset="0"/>
              </a:rPr>
              <a:t>    do {</a:t>
            </a:r>
          </a:p>
          <a:p>
            <a:r>
              <a:rPr lang="zh-CN" altLang="en-US" sz="2800" dirty="0">
                <a:latin typeface="Consolas" panose="020B0609020204030204" pitchFamily="49" charset="0"/>
              </a:rPr>
              <a:t>       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for (; r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ight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 &gt;= l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; l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++) if (p[l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] &gt; t) break;</a:t>
            </a:r>
          </a:p>
          <a:p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        for (; r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ight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 &gt;= l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; r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ight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-) if (p[r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ight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] &lt; t) break;</a:t>
            </a:r>
          </a:p>
          <a:p>
            <a:r>
              <a:rPr lang="zh-CN" altLang="en-US" sz="2800" dirty="0">
                <a:latin typeface="Consolas" panose="020B0609020204030204" pitchFamily="49" charset="0"/>
              </a:rPr>
              <a:t>        if (r</a:t>
            </a:r>
            <a:r>
              <a:rPr lang="en-US" altLang="zh-CN" sz="2800" dirty="0" err="1">
                <a:latin typeface="Consolas" panose="020B0609020204030204" pitchFamily="49" charset="0"/>
              </a:rPr>
              <a:t>ight</a:t>
            </a:r>
            <a:r>
              <a:rPr lang="zh-CN" altLang="en-US" sz="2800" dirty="0">
                <a:latin typeface="Consolas" panose="020B0609020204030204" pitchFamily="49" charset="0"/>
              </a:rPr>
              <a:t> &gt;= l</a:t>
            </a:r>
            <a:r>
              <a:rPr lang="en-US" altLang="zh-CN" sz="2800" dirty="0"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latin typeface="Consolas" panose="020B0609020204030204" pitchFamily="49" charset="0"/>
              </a:rPr>
              <a:t>) 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swap(&amp;p[l</a:t>
            </a: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], &amp;p[r</a:t>
            </a:r>
            <a:r>
              <a:rPr lang="en-US" altLang="zh-CN" sz="2800" dirty="0" err="1">
                <a:solidFill>
                  <a:srgbClr val="00B0F0"/>
                </a:solidFill>
                <a:latin typeface="Consolas" panose="020B0609020204030204" pitchFamily="49" charset="0"/>
              </a:rPr>
              <a:t>ight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])</a:t>
            </a:r>
            <a:r>
              <a:rPr lang="zh-CN" altLang="en-US" sz="2800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2800" dirty="0">
                <a:latin typeface="Consolas" panose="020B0609020204030204" pitchFamily="49" charset="0"/>
              </a:rPr>
              <a:t>    } while (r</a:t>
            </a:r>
            <a:r>
              <a:rPr lang="en-US" altLang="zh-CN" sz="2800" dirty="0" err="1">
                <a:latin typeface="Consolas" panose="020B0609020204030204" pitchFamily="49" charset="0"/>
              </a:rPr>
              <a:t>ight</a:t>
            </a:r>
            <a:r>
              <a:rPr lang="zh-CN" altLang="en-US" sz="2800" dirty="0">
                <a:latin typeface="Consolas" panose="020B0609020204030204" pitchFamily="49" charset="0"/>
              </a:rPr>
              <a:t> &gt;= l</a:t>
            </a:r>
            <a:r>
              <a:rPr lang="en-US" altLang="zh-CN" sz="2800" dirty="0"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2800" dirty="0">
                <a:latin typeface="Consolas" panose="020B0609020204030204" pitchFamily="49" charset="0"/>
              </a:rPr>
              <a:t>    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swap(&amp;p[l</a:t>
            </a:r>
            <a:r>
              <a:rPr lang="en-US" altLang="zh-CN" sz="2800" dirty="0">
                <a:solidFill>
                  <a:srgbClr val="00B0F0"/>
                </a:solidFill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], &amp;p[n - 1])</a:t>
            </a:r>
            <a:r>
              <a:rPr lang="zh-CN" altLang="en-US" sz="2800" dirty="0">
                <a:latin typeface="Consolas" panose="020B0609020204030204" pitchFamily="49" charset="0"/>
              </a:rPr>
              <a:t>; </a:t>
            </a:r>
            <a:r>
              <a:rPr lang="en-US" altLang="zh-CN" sz="2000" b="0" dirty="0">
                <a:solidFill>
                  <a:srgbClr val="00B050"/>
                </a:solidFill>
                <a:latin typeface="Consolas" panose="020B0609020204030204" pitchFamily="49" charset="0"/>
              </a:rPr>
              <a:t>///</a:t>
            </a:r>
            <a:r>
              <a:rPr lang="zh-CN" altLang="en-US" sz="2000" b="0" dirty="0">
                <a:solidFill>
                  <a:srgbClr val="00B050"/>
                </a:solidFill>
                <a:latin typeface="Consolas" panose="020B0609020204030204" pitchFamily="49" charset="0"/>
              </a:rPr>
              <a:t>将基准元素交换到它该去的位置</a:t>
            </a:r>
            <a:endParaRPr lang="zh-CN" altLang="en-US" sz="2800" b="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sz="2800" dirty="0">
                <a:latin typeface="Consolas" panose="020B0609020204030204" pitchFamily="49" charset="0"/>
              </a:rPr>
              <a:t>    quick_sort(&amp;p[0], l</a:t>
            </a:r>
            <a:r>
              <a:rPr lang="en-US" altLang="zh-CN" sz="2800" dirty="0"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2800" dirty="0">
                <a:latin typeface="Consolas" panose="020B0609020204030204" pitchFamily="49" charset="0"/>
              </a:rPr>
              <a:t>    quick_sort</a:t>
            </a:r>
            <a:r>
              <a:rPr lang="zh-CN" altLang="en-US" sz="2800" dirty="0">
                <a:highlight>
                  <a:srgbClr val="FFFF00"/>
                </a:highlight>
                <a:latin typeface="Consolas" panose="020B0609020204030204" pitchFamily="49" charset="0"/>
              </a:rPr>
              <a:t>(&amp;p[l</a:t>
            </a:r>
            <a:r>
              <a:rPr lang="en-US" altLang="zh-CN" sz="2800" dirty="0">
                <a:highlight>
                  <a:srgbClr val="FFFF00"/>
                </a:highlight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highlight>
                  <a:srgbClr val="FFFF00"/>
                </a:highlight>
                <a:latin typeface="Consolas" panose="020B0609020204030204" pitchFamily="49" charset="0"/>
              </a:rPr>
              <a:t> + 1], n - l</a:t>
            </a:r>
            <a:r>
              <a:rPr lang="en-US" altLang="zh-CN" sz="2800" dirty="0">
                <a:highlight>
                  <a:srgbClr val="FFFF00"/>
                </a:highlight>
                <a:latin typeface="Consolas" panose="020B0609020204030204" pitchFamily="49" charset="0"/>
              </a:rPr>
              <a:t>eft</a:t>
            </a:r>
            <a:r>
              <a:rPr lang="zh-CN" altLang="en-US" sz="2800" dirty="0">
                <a:highlight>
                  <a:srgbClr val="FFFF00"/>
                </a:highlight>
                <a:latin typeface="Consolas" panose="020B0609020204030204" pitchFamily="49" charset="0"/>
              </a:rPr>
              <a:t> - 1</a:t>
            </a:r>
            <a:r>
              <a:rPr lang="zh-CN" altLang="en-US" sz="2800" dirty="0"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2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32862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218C2-819B-4D61-8065-6F590915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846672" cy="1152045"/>
          </a:xfrm>
        </p:spPr>
        <p:txBody>
          <a:bodyPr/>
          <a:lstStyle/>
          <a:p>
            <a:pPr algn="r"/>
            <a:r>
              <a:rPr lang="zh-CN" altLang="en-US"/>
              <a:t>演示：快速排序有多快呢？</a:t>
            </a:r>
          </a:p>
        </p:txBody>
      </p:sp>
      <p:pic>
        <p:nvPicPr>
          <p:cNvPr id="3" name="排序动画_2019119162548">
            <a:hlinkClick r:id="" action="ppaction://media"/>
            <a:extLst>
              <a:ext uri="{FF2B5EF4-FFF2-40B4-BE49-F238E27FC236}">
                <a16:creationId xmlns:a16="http://schemas.microsoft.com/office/drawing/2014/main" id="{46C240EF-179B-418B-992C-BD00D58E62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4285" y="2446318"/>
            <a:ext cx="10199175" cy="67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933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57" name="【任务9.5】青蛙🐸过河"/>
          <p:cNvSpPr>
            <a:spLocks noGrp="1"/>
          </p:cNvSpPr>
          <p:nvPr>
            <p:ph type="title"/>
          </p:nvPr>
        </p:nvSpPr>
        <p:spPr>
          <a:xfrm>
            <a:off x="547201" y="354125"/>
            <a:ext cx="5617468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</a:t>
            </a:r>
            <a:r>
              <a:rPr lang="en-US" altLang="zh-CN"/>
              <a:t>4</a:t>
            </a:r>
            <a:r>
              <a:t>】青蛙🐸过河</a:t>
            </a:r>
          </a:p>
        </p:txBody>
      </p:sp>
      <p:sp>
        <p:nvSpPr>
          <p:cNvPr id="258" name="问题描述（2000年全国青少年信息学奥林匹克试题）…"/>
          <p:cNvSpPr txBox="1"/>
          <p:nvPr/>
        </p:nvSpPr>
        <p:spPr>
          <a:xfrm>
            <a:off x="547200" y="2608410"/>
            <a:ext cx="6000488" cy="4530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spcBef>
                <a:spcPts val="1000"/>
              </a:spcBef>
            </a:pPr>
            <a:r>
              <a:rPr>
                <a:latin typeface="黑体" panose="02010609060101010101" pitchFamily="49" charset="-122"/>
                <a:ea typeface="黑体" panose="02010609060101010101" pitchFamily="49" charset="-122"/>
              </a:rPr>
              <a:t>一条小溪尺寸不大，青蛙可以从左岸跳到右岸，左岸有一石柱L，面积只容得下一只青蛙落脚，同样右岸也有一石柱R，面积也只容得下一只青蛙落脚。有一队青蛙从尺寸上一个比一个小。我们将青蛙从小到大，用1，2，…，n编号。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2AA7E5F0-4A96-4B6E-9C78-D3E5DBD1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97" y="2809840"/>
            <a:ext cx="6000488" cy="400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52AA40-5377-4365-A66B-DC4577427A00}"/>
              </a:ext>
            </a:extLst>
          </p:cNvPr>
          <p:cNvSpPr/>
          <p:nvPr/>
        </p:nvSpPr>
        <p:spPr>
          <a:xfrm>
            <a:off x="547201" y="7718379"/>
            <a:ext cx="11957014" cy="131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   规定：初始时这队青蛙只能趴在左岸的石头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上，按编号一个落一个，小的落在大的上面。不允许大的在小的上面。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D5F5D5-F737-C470-C9AF-F6B783066536}"/>
              </a:ext>
            </a:extLst>
          </p:cNvPr>
          <p:cNvSpPr txBox="1"/>
          <p:nvPr/>
        </p:nvSpPr>
        <p:spPr>
          <a:xfrm>
            <a:off x="6875468" y="524138"/>
            <a:ext cx="5535990" cy="55271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schemeClr val="tx2">
                    <a:lumMod val="40000"/>
                    <a:lumOff val="60000"/>
                  </a:schemeClr>
                </a:solidFill>
              </a:rPr>
              <a:t>2000</a:t>
            </a:r>
            <a:r>
              <a:rPr lang="zh-CN" altLang="en-US" sz="2400">
                <a:solidFill>
                  <a:schemeClr val="tx2">
                    <a:lumMod val="40000"/>
                    <a:lumOff val="60000"/>
                  </a:schemeClr>
                </a:solidFill>
              </a:rPr>
              <a:t>年全国青少年信息学奥林匹克试题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61" name="在小溪中有S个石柱，有y片荷叶，规定溪中的柱子上允许一只青蛙落脚，如有多只同样要求按编号一个落一个，大的在下，小的在上，而且必须编号相邻。对于荷叶只允许一只青蛙落脚，不允许多只在其上。对于右岸的石柱R，与左岸的石柱L一样允许多个青蛙落脚，但须一个落一个，小的在上，大的在下，且编号相邻。…"/>
          <p:cNvSpPr txBox="1"/>
          <p:nvPr/>
        </p:nvSpPr>
        <p:spPr>
          <a:xfrm>
            <a:off x="547201" y="2057277"/>
            <a:ext cx="12181742" cy="4684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spcBef>
                <a:spcPts val="1000"/>
              </a:spcBef>
            </a:pPr>
            <a:r>
              <a:t>在小溪中有S个石柱，有y片荷叶，规定溪中的柱子上允许一只青蛙落脚，如有多只同样要求按编号一个落一个，大的在下，小的在上，而且必须编号相邻。对于荷叶只允许一只青蛙落脚，不允许多只在其上。对于右岸的石柱R，与左岸的石柱L一样允许多个青蛙落脚，但须一个落一个，小的在上，大的在下，且编号相邻。</a:t>
            </a:r>
          </a:p>
          <a:p>
            <a:pPr algn="just">
              <a:spcBef>
                <a:spcPts val="1000"/>
              </a:spcBef>
            </a:pPr>
            <a:r>
              <a:t>当青蛙从左岸的L上跳走后就不允许再跳回来；同样，从左岸L上跳至右岸R，或从溪中荷叶或溪中石柱跳至右岸R上的青蛙也不允许再离开。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4C798A-FB91-4C17-A07C-CA5C87057622}"/>
              </a:ext>
            </a:extLst>
          </p:cNvPr>
          <p:cNvSpPr/>
          <p:nvPr/>
        </p:nvSpPr>
        <p:spPr>
          <a:xfrm>
            <a:off x="547201" y="7443900"/>
            <a:ext cx="6393097" cy="131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000"/>
              </a:spcBef>
            </a:pPr>
            <a:r>
              <a:rPr lang="zh-CN" altLang="en-US">
                <a:solidFill>
                  <a:srgbClr val="FF0000"/>
                </a:solidFill>
              </a:rPr>
              <a:t>问</a:t>
            </a:r>
            <a:r>
              <a:rPr lang="en-US" altLang="zh-CN">
                <a:solidFill>
                  <a:srgbClr val="FF0000"/>
                </a:solidFill>
              </a:rPr>
              <a:t>: </a:t>
            </a:r>
            <a:r>
              <a:rPr lang="zh-CN" altLang="en-US"/>
              <a:t>在已知溪中有</a:t>
            </a:r>
            <a:r>
              <a:rPr lang="en-US" altLang="zh-CN"/>
              <a:t>s</a:t>
            </a:r>
            <a:r>
              <a:rPr lang="zh-CN" altLang="en-US"/>
              <a:t>根石柱和</a:t>
            </a:r>
            <a:r>
              <a:rPr lang="en-US" altLang="zh-CN"/>
              <a:t>y</a:t>
            </a:r>
            <a:r>
              <a:rPr lang="zh-CN" altLang="en-US"/>
              <a:t>片荷叶的情况下，最多能跳过多少只青蛙？</a:t>
            </a:r>
          </a:p>
        </p:txBody>
      </p:sp>
      <p:pic>
        <p:nvPicPr>
          <p:cNvPr id="7" name="Picture 2">
            <a:hlinkClick r:id="rId2"/>
            <a:extLst>
              <a:ext uri="{FF2B5EF4-FFF2-40B4-BE49-F238E27FC236}">
                <a16:creationId xmlns:a16="http://schemas.microsoft.com/office/drawing/2014/main" id="{3DA876A9-5117-4609-8ADE-AFC7C58D4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781" y="6975080"/>
            <a:ext cx="3678383" cy="24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【任务9.5】青蛙🐸过河">
            <a:extLst>
              <a:ext uri="{FF2B5EF4-FFF2-40B4-BE49-F238E27FC236}">
                <a16:creationId xmlns:a16="http://schemas.microsoft.com/office/drawing/2014/main" id="{C4C897CD-E1F9-BFB6-02A3-97B7845B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5617468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</a:t>
            </a:r>
            <a:r>
              <a:rPr lang="en-US" altLang="zh-CN"/>
              <a:t>4</a:t>
            </a:r>
            <a:r>
              <a:t>】青蛙🐸过河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65" name="解题思路"/>
          <p:cNvSpPr>
            <a:spLocks noGrp="1"/>
          </p:cNvSpPr>
          <p:nvPr>
            <p:ph type="title"/>
          </p:nvPr>
        </p:nvSpPr>
        <p:spPr>
          <a:xfrm>
            <a:off x="547201" y="354125"/>
            <a:ext cx="2554792" cy="1152045"/>
          </a:xfrm>
          <a:prstGeom prst="rect">
            <a:avLst/>
          </a:prstGeom>
        </p:spPr>
        <p:txBody>
          <a:bodyPr/>
          <a:lstStyle/>
          <a:p>
            <a:r>
              <a:t>解题思路</a:t>
            </a:r>
          </a:p>
        </p:txBody>
      </p:sp>
      <p:sp>
        <p:nvSpPr>
          <p:cNvPr id="266" name="在已知溪中有S根石柱和y片荷叶的情况下，最多能跳过多少只青蛙？"/>
          <p:cNvSpPr txBox="1"/>
          <p:nvPr/>
        </p:nvSpPr>
        <p:spPr>
          <a:xfrm>
            <a:off x="498894" y="2162311"/>
            <a:ext cx="10959732" cy="678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/>
              <a:t>问题简述：</a:t>
            </a:r>
            <a:r>
              <a:t>溪中有S根石柱和y片荷叶，最多能跳过多少只青蛙？</a:t>
            </a:r>
          </a:p>
        </p:txBody>
      </p:sp>
      <p:sp>
        <p:nvSpPr>
          <p:cNvPr id="267" name="下箭头 1"/>
          <p:cNvSpPr/>
          <p:nvPr/>
        </p:nvSpPr>
        <p:spPr>
          <a:xfrm>
            <a:off x="4540145" y="3098180"/>
            <a:ext cx="717974" cy="1025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040"/>
                </a:moveTo>
                <a:lnTo>
                  <a:pt x="5400" y="14040"/>
                </a:lnTo>
                <a:lnTo>
                  <a:pt x="5400" y="0"/>
                </a:lnTo>
                <a:lnTo>
                  <a:pt x="16200" y="0"/>
                </a:lnTo>
                <a:lnTo>
                  <a:pt x="16200" y="14040"/>
                </a:lnTo>
                <a:lnTo>
                  <a:pt x="21600" y="1404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68" name="下箭头 5"/>
          <p:cNvSpPr/>
          <p:nvPr/>
        </p:nvSpPr>
        <p:spPr>
          <a:xfrm>
            <a:off x="4540145" y="5437816"/>
            <a:ext cx="717974" cy="1025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040"/>
                </a:moveTo>
                <a:lnTo>
                  <a:pt x="5400" y="14040"/>
                </a:lnTo>
                <a:lnTo>
                  <a:pt x="5400" y="0"/>
                </a:lnTo>
                <a:lnTo>
                  <a:pt x="16200" y="0"/>
                </a:lnTo>
                <a:lnTo>
                  <a:pt x="16200" y="14040"/>
                </a:lnTo>
                <a:lnTo>
                  <a:pt x="21600" y="1404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69" name="TextBox 2"/>
          <p:cNvSpPr txBox="1"/>
          <p:nvPr/>
        </p:nvSpPr>
        <p:spPr>
          <a:xfrm>
            <a:off x="3101993" y="4340105"/>
            <a:ext cx="3463960" cy="65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（</a:t>
            </a:r>
            <a:r>
              <a:t>S, y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）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lang="en-US" b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t>Num</a:t>
            </a:r>
          </a:p>
        </p:txBody>
      </p:sp>
      <p:sp>
        <p:nvSpPr>
          <p:cNvPr id="270" name="TextBox 6"/>
          <p:cNvSpPr txBox="1"/>
          <p:nvPr/>
        </p:nvSpPr>
        <p:spPr>
          <a:xfrm>
            <a:off x="3442223" y="6820911"/>
            <a:ext cx="2913817" cy="59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300480">
              <a:lnSpc>
                <a:spcPct val="100000"/>
              </a:lnSpc>
              <a:defRPr sz="3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int Jump(S, y);</a:t>
            </a:r>
          </a:p>
        </p:txBody>
      </p:sp>
      <p:sp>
        <p:nvSpPr>
          <p:cNvPr id="271" name="TextBox 2"/>
          <p:cNvSpPr txBox="1"/>
          <p:nvPr/>
        </p:nvSpPr>
        <p:spPr>
          <a:xfrm>
            <a:off x="4480108" y="7657232"/>
            <a:ext cx="790449" cy="1560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300480">
              <a:lnSpc>
                <a:spcPct val="100000"/>
              </a:lnSpc>
              <a:defRPr sz="10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?</a:t>
            </a:r>
          </a:p>
        </p:txBody>
      </p:sp>
      <p:sp>
        <p:nvSpPr>
          <p:cNvPr id="272" name="TextBox 3"/>
          <p:cNvSpPr txBox="1"/>
          <p:nvPr/>
        </p:nvSpPr>
        <p:spPr>
          <a:xfrm>
            <a:off x="7857519" y="4340105"/>
            <a:ext cx="3598932" cy="2836031"/>
          </a:xfrm>
          <a:prstGeom prst="rect">
            <a:avLst/>
          </a:prstGeom>
          <a:ln w="12700">
            <a:solidFill>
              <a:srgbClr val="FFFFFF"/>
            </a:solidFill>
            <a:prstDash val="sysDas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300480">
              <a:lnSpc>
                <a:spcPct val="150000"/>
              </a:lnSpc>
              <a:defRPr sz="34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</a:p>
          <a:p>
            <a:pPr defTabSz="1300480">
              <a:lnSpc>
                <a:spcPct val="150000"/>
              </a:lnSpc>
              <a:defRPr sz="34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	S: 河中柱子数</a:t>
            </a:r>
          </a:p>
          <a:p>
            <a:pPr defTabSz="1300480">
              <a:lnSpc>
                <a:spcPct val="150000"/>
              </a:lnSpc>
              <a:defRPr sz="34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	y: 河中荷叶数</a:t>
            </a:r>
          </a:p>
          <a:p>
            <a:pPr defTabSz="1300480">
              <a:lnSpc>
                <a:spcPct val="150000"/>
              </a:lnSpc>
              <a:defRPr sz="34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返回值：</a:t>
            </a:r>
          </a:p>
          <a:p>
            <a:pPr defTabSz="1300480">
              <a:lnSpc>
                <a:spcPct val="150000"/>
              </a:lnSpc>
              <a:defRPr sz="3400"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	最多跳过的数目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75" name="正确的策略才能产生正确的思路"/>
          <p:cNvSpPr>
            <a:spLocks noGrp="1"/>
          </p:cNvSpPr>
          <p:nvPr>
            <p:ph type="title"/>
          </p:nvPr>
        </p:nvSpPr>
        <p:spPr>
          <a:xfrm>
            <a:off x="547201" y="354125"/>
            <a:ext cx="7086654" cy="1152045"/>
          </a:xfrm>
          <a:prstGeom prst="rect">
            <a:avLst/>
          </a:prstGeom>
        </p:spPr>
        <p:txBody>
          <a:bodyPr/>
          <a:lstStyle/>
          <a:p>
            <a:r>
              <a:t>正确的策略才能产生正确的思路</a:t>
            </a:r>
          </a:p>
        </p:txBody>
      </p:sp>
      <p:sp>
        <p:nvSpPr>
          <p:cNvPr id="276" name="矩形 1"/>
          <p:cNvSpPr txBox="1"/>
          <p:nvPr/>
        </p:nvSpPr>
        <p:spPr>
          <a:xfrm>
            <a:off x="2004497" y="3061728"/>
            <a:ext cx="8829549" cy="148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 defTabSz="1300480">
              <a:lnSpc>
                <a:spcPct val="100000"/>
              </a:lnSpc>
              <a:defRPr sz="7600" b="0">
                <a:effectLst>
                  <a:outerShdw blurRad="38100" dist="32000" dir="5400000" rotWithShape="0">
                    <a:srgbClr val="000000">
                      <a:alpha val="30000"/>
                    </a:srgbClr>
                  </a:outerShdw>
                </a:effectLst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简化问题，探索规律</a:t>
            </a:r>
          </a:p>
        </p:txBody>
      </p:sp>
      <p:sp>
        <p:nvSpPr>
          <p:cNvPr id="277" name="Text Box 2"/>
          <p:cNvSpPr txBox="1"/>
          <p:nvPr/>
        </p:nvSpPr>
        <p:spPr>
          <a:xfrm>
            <a:off x="2004497" y="5940470"/>
            <a:ext cx="9322887" cy="181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>
            <a:lvl1pPr defTabSz="1300480">
              <a:lnSpc>
                <a:spcPct val="150000"/>
              </a:lnSpc>
              <a:spcBef>
                <a:spcPts val="2300"/>
              </a:spcBef>
              <a:defRPr sz="38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先个别再一般，要善于对多个因素作分解，孤立出一个一个因素来分析，化难为易。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矩形"/>
          <p:cNvSpPr/>
          <p:nvPr/>
        </p:nvSpPr>
        <p:spPr>
          <a:xfrm>
            <a:off x="6340301" y="5029969"/>
            <a:ext cx="6147725" cy="4075440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81" name="【编程经验】先思考简单情形"/>
          <p:cNvSpPr>
            <a:spLocks noGrp="1"/>
          </p:cNvSpPr>
          <p:nvPr>
            <p:ph type="title"/>
          </p:nvPr>
        </p:nvSpPr>
        <p:spPr>
          <a:xfrm>
            <a:off x="547200" y="354125"/>
            <a:ext cx="6345435" cy="1152045"/>
          </a:xfrm>
          <a:prstGeom prst="rect">
            <a:avLst/>
          </a:prstGeom>
          <a:solidFill>
            <a:schemeClr val="accent1">
              <a:lumOff val="-13575"/>
            </a:schemeClr>
          </a:solidFill>
        </p:spPr>
        <p:txBody>
          <a:bodyPr/>
          <a:lstStyle/>
          <a:p>
            <a:pPr algn="l"/>
            <a:r>
              <a:t>【编程经验】先思考简单情形</a:t>
            </a:r>
          </a:p>
        </p:txBody>
      </p:sp>
      <p:sp>
        <p:nvSpPr>
          <p:cNvPr id="282" name="简单情况，河中无柱子，即 S = 0…"/>
          <p:cNvSpPr txBox="1"/>
          <p:nvPr/>
        </p:nvSpPr>
        <p:spPr>
          <a:xfrm>
            <a:off x="499771" y="2394203"/>
            <a:ext cx="7758534" cy="4867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简单情况，河中无柱子，即 S = 0</a:t>
            </a:r>
          </a:p>
          <a:p>
            <a:r>
              <a:t>	</a:t>
            </a:r>
            <a:r>
              <a:rPr sz="2600">
                <a:solidFill>
                  <a:schemeClr val="accent1">
                    <a:lumOff val="-13575"/>
                  </a:schemeClr>
                </a:solidFill>
              </a:rPr>
              <a:t>Jump ( 0, y )</a:t>
            </a:r>
          </a:p>
          <a:p>
            <a:endParaRPr/>
          </a:p>
          <a:p>
            <a:r>
              <a:t>当 y = 1 时，Jump ( 0 , 1 ) = 2 ，步骤如下：</a:t>
            </a:r>
          </a:p>
          <a:p>
            <a:pPr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    </a:t>
            </a:r>
          </a:p>
          <a:p>
            <a:pPr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    第一步：1#  跳到荷叶上；</a:t>
            </a:r>
          </a:p>
          <a:p>
            <a:pPr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    第二步：2#  从 L 直接跳至 R 上；</a:t>
            </a:r>
          </a:p>
          <a:p>
            <a:pPr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    第三步：1#  再从荷叶跳至 R 上。</a:t>
            </a:r>
          </a:p>
        </p:txBody>
      </p:sp>
      <p:pic>
        <p:nvPicPr>
          <p:cNvPr id="28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870" y="5232640"/>
            <a:ext cx="5745631" cy="3899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39" name="【任务9.1】用递归实现选择排序算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.1】用递归实现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选择排序</a:t>
            </a:r>
            <a:r>
              <a:t>算法</a:t>
            </a:r>
          </a:p>
        </p:txBody>
      </p:sp>
      <p:graphicFrame>
        <p:nvGraphicFramePr>
          <p:cNvPr id="40" name="表格"/>
          <p:cNvGraphicFramePr/>
          <p:nvPr/>
        </p:nvGraphicFramePr>
        <p:xfrm>
          <a:off x="1506818" y="2217171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rgbClr val="B8B8B8"/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B8B8B8"/>
                      </a:solidFill>
                      <a:miter lim="400000"/>
                    </a:lnL>
                    <a:lnR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R>
                    <a:lnT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T>
                    <a:lnB w="38100">
                      <a:solidFill>
                        <a:schemeClr val="accent2">
                          <a:hueOff val="258623"/>
                          <a:satOff val="16006"/>
                          <a:lumOff val="-25223"/>
                        </a:schemeClr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A"/>
          <p:cNvSpPr txBox="1"/>
          <p:nvPr/>
        </p:nvSpPr>
        <p:spPr>
          <a:xfrm>
            <a:off x="741167" y="2340942"/>
            <a:ext cx="37528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2" name="0"/>
          <p:cNvSpPr txBox="1"/>
          <p:nvPr/>
        </p:nvSpPr>
        <p:spPr>
          <a:xfrm>
            <a:off x="1687864" y="3114241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3" name="n-1"/>
          <p:cNvSpPr txBox="1"/>
          <p:nvPr/>
        </p:nvSpPr>
        <p:spPr>
          <a:xfrm>
            <a:off x="11635458" y="3114241"/>
            <a:ext cx="707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n-1</a:t>
            </a:r>
          </a:p>
        </p:txBody>
      </p:sp>
      <p:sp>
        <p:nvSpPr>
          <p:cNvPr id="44" name="将有n个整数元素的数组A排序，要求从小到大排列。"/>
          <p:cNvSpPr txBox="1"/>
          <p:nvPr/>
        </p:nvSpPr>
        <p:spPr>
          <a:xfrm>
            <a:off x="1412782" y="4370139"/>
            <a:ext cx="898321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将有n个整数元素的数组A排序，要求从小到大排列。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矩形"/>
          <p:cNvSpPr/>
          <p:nvPr/>
        </p:nvSpPr>
        <p:spPr>
          <a:xfrm>
            <a:off x="6340301" y="5029969"/>
            <a:ext cx="6147725" cy="4075440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87" name="【编程经验】先思考简单情形"/>
          <p:cNvSpPr>
            <a:spLocks noGrp="1"/>
          </p:cNvSpPr>
          <p:nvPr>
            <p:ph type="title"/>
          </p:nvPr>
        </p:nvSpPr>
        <p:spPr>
          <a:xfrm>
            <a:off x="547201" y="354125"/>
            <a:ext cx="6350487" cy="1152045"/>
          </a:xfrm>
          <a:prstGeom prst="rect">
            <a:avLst/>
          </a:prstGeom>
          <a:solidFill>
            <a:schemeClr val="accent1">
              <a:lumOff val="-13575"/>
            </a:schemeClr>
          </a:solidFill>
        </p:spPr>
        <p:txBody>
          <a:bodyPr/>
          <a:lstStyle/>
          <a:p>
            <a:pPr algn="l"/>
            <a:r>
              <a:t>【编程经验】先思考简单情形</a:t>
            </a:r>
          </a:p>
        </p:txBody>
      </p:sp>
      <p:sp>
        <p:nvSpPr>
          <p:cNvPr id="288" name="当 y = 2 时， Jump ( 0 , 2 ) = 3 ，步骤如下：…"/>
          <p:cNvSpPr txBox="1"/>
          <p:nvPr/>
        </p:nvSpPr>
        <p:spPr>
          <a:xfrm>
            <a:off x="499792" y="2180782"/>
            <a:ext cx="7875652" cy="4312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当 y = 2 时， Jump ( 0 , 2 ) = 3 ，步骤如下：</a:t>
            </a:r>
          </a:p>
          <a:p>
            <a:pPr>
              <a:lnSpc>
                <a:spcPct val="60000"/>
              </a:lnSpc>
            </a:pPr>
            <a:endParaRPr/>
          </a:p>
          <a:p>
            <a:r>
              <a:t>    </a:t>
            </a:r>
            <a:r>
              <a:rPr sz="2600">
                <a:solidFill>
                  <a:schemeClr val="accent1">
                    <a:lumOff val="-13575"/>
                  </a:schemeClr>
                </a:solidFill>
              </a:rPr>
              <a:t>第一步：1# 从 L 跳至叶 1上，</a:t>
            </a:r>
          </a:p>
          <a:p>
            <a:pPr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    第二步：2# 从 L 跳至叶 2上，</a:t>
            </a:r>
          </a:p>
          <a:p>
            <a:pPr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    第三步：3# 从 L 直接跳至 R 上，</a:t>
            </a:r>
          </a:p>
          <a:p>
            <a:pPr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    第四步：2# 从叶 2 跳至 R 上，</a:t>
            </a:r>
          </a:p>
          <a:p>
            <a:pPr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    第五步：1# 从叶 1 跳至 R 上，</a:t>
            </a:r>
          </a:p>
        </p:txBody>
      </p:sp>
      <p:pic>
        <p:nvPicPr>
          <p:cNvPr id="289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80" y="5029969"/>
            <a:ext cx="5563299" cy="407544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用归纳法不难得到：…"/>
          <p:cNvSpPr txBox="1"/>
          <p:nvPr/>
        </p:nvSpPr>
        <p:spPr>
          <a:xfrm>
            <a:off x="515555" y="7212374"/>
            <a:ext cx="3794308" cy="101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</a:pPr>
            <a:r>
              <a:t>用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归纳法</a:t>
            </a:r>
            <a:r>
              <a:t>不难得到：</a:t>
            </a:r>
          </a:p>
          <a:p>
            <a:pPr>
              <a:lnSpc>
                <a:spcPct val="110000"/>
              </a:lnSpc>
            </a:pPr>
            <a:r>
              <a:rPr lang="en-US" sz="2600">
                <a:solidFill>
                  <a:schemeClr val="accent1">
                    <a:lumOff val="-13575"/>
                  </a:schemeClr>
                </a:solidFill>
              </a:rPr>
              <a:t>    </a:t>
            </a:r>
            <a:r>
              <a:rPr sz="2600">
                <a:solidFill>
                  <a:schemeClr val="accent1">
                    <a:lumOff val="-13575"/>
                  </a:schemeClr>
                </a:solidFill>
              </a:rPr>
              <a:t>Jump ( 0,  y ) = y+1；</a:t>
            </a:r>
          </a:p>
        </p:txBody>
      </p:sp>
      <p:sp>
        <p:nvSpPr>
          <p:cNvPr id="291" name="Text Box 5"/>
          <p:cNvSpPr txBox="1"/>
          <p:nvPr/>
        </p:nvSpPr>
        <p:spPr>
          <a:xfrm>
            <a:off x="555166" y="8558245"/>
            <a:ext cx="5084681" cy="536448"/>
          </a:xfrm>
          <a:prstGeom prst="rect">
            <a:avLst/>
          </a:prstGeom>
          <a:solidFill>
            <a:srgbClr val="FF0000">
              <a:alpha val="7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algn="ctr" defTabSz="1300480">
              <a:lnSpc>
                <a:spcPct val="100000"/>
              </a:lnSpc>
              <a:spcBef>
                <a:spcPts val="2300"/>
              </a:spcBef>
              <a:defRPr sz="3200" b="0">
                <a:solidFill>
                  <a:srgbClr val="FFFF00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>
              <a:defRPr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>
                <a:latin typeface="冬青黑体简体中文 W3"/>
                <a:ea typeface="冬青黑体简体中文 W3"/>
                <a:cs typeface="冬青黑体简体中文 W3"/>
                <a:sym typeface="冬青黑体简体中文 W3"/>
              </a:rPr>
              <a:t>一片荷叶只能落一只青蛙！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矩形"/>
          <p:cNvSpPr/>
          <p:nvPr/>
        </p:nvSpPr>
        <p:spPr>
          <a:xfrm>
            <a:off x="6737168" y="3256159"/>
            <a:ext cx="6147725" cy="4075440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95" name="【编程经验】先思考简单情形"/>
          <p:cNvSpPr>
            <a:spLocks noGrp="1"/>
          </p:cNvSpPr>
          <p:nvPr>
            <p:ph type="title"/>
          </p:nvPr>
        </p:nvSpPr>
        <p:spPr>
          <a:xfrm>
            <a:off x="547201" y="354125"/>
            <a:ext cx="6350487" cy="1152045"/>
          </a:xfrm>
          <a:prstGeom prst="rect">
            <a:avLst/>
          </a:prstGeom>
          <a:solidFill>
            <a:schemeClr val="accent1">
              <a:lumOff val="-13575"/>
            </a:schemeClr>
          </a:solidFill>
        </p:spPr>
        <p:txBody>
          <a:bodyPr/>
          <a:lstStyle/>
          <a:p>
            <a:pPr algn="l"/>
            <a:r>
              <a:t>【编程经验】先思考简单情形</a:t>
            </a:r>
          </a:p>
        </p:txBody>
      </p:sp>
      <p:sp>
        <p:nvSpPr>
          <p:cNvPr id="296" name="Text Box 2"/>
          <p:cNvSpPr txBox="1"/>
          <p:nvPr/>
        </p:nvSpPr>
        <p:spPr>
          <a:xfrm>
            <a:off x="486551" y="2206656"/>
            <a:ext cx="12031698" cy="630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650240" indent="-650240" defTabSz="1300480">
              <a:lnSpc>
                <a:spcPct val="120000"/>
              </a:lnSpc>
              <a:defRPr sz="2600" b="0">
                <a:latin typeface="黑体"/>
                <a:ea typeface="黑体"/>
                <a:cs typeface="黑体"/>
                <a:sym typeface="黑体"/>
              </a:defRPr>
            </a:pPr>
            <a:r>
              <a:t>再看Jump ( S,  y )。</a:t>
            </a:r>
            <a:endParaRPr lang="en-US"/>
          </a:p>
          <a:p>
            <a:pPr marL="650240" indent="-650240" defTabSz="1300480">
              <a:lnSpc>
                <a:spcPct val="120000"/>
              </a:lnSpc>
              <a:defRPr sz="2600" b="0">
                <a:latin typeface="黑体"/>
                <a:ea typeface="黑体"/>
                <a:cs typeface="黑体"/>
                <a:sym typeface="黑体"/>
              </a:defRPr>
            </a:pPr>
            <a:endParaRPr lang="en-US" b="1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marL="650240" indent="-650240" defTabSz="1300480">
              <a:lnSpc>
                <a:spcPct val="120000"/>
              </a:lnSpc>
              <a:defRPr sz="2600" b="0">
                <a:latin typeface="黑体"/>
                <a:ea typeface="黑体"/>
                <a:cs typeface="黑体"/>
                <a:sym typeface="黑体"/>
              </a:defRPr>
            </a:pP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先看一个最简单情况</a:t>
            </a:r>
            <a:r>
              <a:t>： S = 1, y = 1。</a:t>
            </a:r>
          </a:p>
          <a:p>
            <a:pPr marL="650240" indent="-650240" defTabSz="1300480">
              <a:lnSpc>
                <a:spcPct val="120000"/>
              </a:lnSpc>
              <a:defRPr sz="2600" b="0">
                <a:latin typeface="黑体"/>
                <a:ea typeface="黑体"/>
                <a:cs typeface="黑体"/>
                <a:sym typeface="黑体"/>
              </a:defRPr>
            </a:pPr>
            <a:r>
              <a:t>从图上看出需要 9 步，跳过 4 只青蛙。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50240" indent="-650240" defTabSz="1300480">
              <a:lnSpc>
                <a:spcPct val="120000"/>
              </a:lnSpc>
              <a:defRPr sz="2600" b="0">
                <a:latin typeface="黑体"/>
                <a:ea typeface="黑体"/>
                <a:cs typeface="黑体"/>
                <a:sym typeface="黑体"/>
              </a:defRPr>
            </a:pPr>
            <a:r>
              <a:t>	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1# 青蛙从 L －&gt; Y；</a:t>
            </a:r>
            <a:br>
              <a:rPr>
                <a:solidFill>
                  <a:schemeClr val="accent1">
                    <a:lumOff val="-13575"/>
                  </a:schemeClr>
                </a:solidFill>
              </a:rPr>
            </a:br>
            <a:r>
              <a:rPr>
                <a:solidFill>
                  <a:schemeClr val="accent1">
                    <a:lumOff val="-13575"/>
                  </a:schemeClr>
                </a:solidFill>
              </a:rPr>
              <a:t>2# 青蛙从 L －&gt; S；</a:t>
            </a:r>
            <a:br>
              <a:rPr>
                <a:solidFill>
                  <a:schemeClr val="accent1">
                    <a:lumOff val="-13575"/>
                  </a:schemeClr>
                </a:solidFill>
              </a:rPr>
            </a:br>
            <a:r>
              <a:rPr>
                <a:solidFill>
                  <a:schemeClr val="accent1">
                    <a:lumOff val="-13575"/>
                  </a:schemeClr>
                </a:solidFill>
              </a:rPr>
              <a:t>1# 青蛙从 Y －&gt; S；</a:t>
            </a:r>
            <a:br>
              <a:rPr>
                <a:solidFill>
                  <a:schemeClr val="accent1">
                    <a:lumOff val="-13575"/>
                  </a:schemeClr>
                </a:solidFill>
              </a:rPr>
            </a:br>
            <a:r>
              <a:rPr>
                <a:solidFill>
                  <a:schemeClr val="accent1">
                    <a:lumOff val="-13575"/>
                  </a:schemeClr>
                </a:solidFill>
              </a:rPr>
              <a:t>3# 青蛙从 L －&gt; Y；</a:t>
            </a:r>
            <a:br>
              <a:rPr>
                <a:solidFill>
                  <a:schemeClr val="accent1">
                    <a:lumOff val="-13575"/>
                  </a:schemeClr>
                </a:solidFill>
              </a:rPr>
            </a:br>
            <a:r>
              <a:rPr>
                <a:solidFill>
                  <a:schemeClr val="accent1">
                    <a:lumOff val="-13575"/>
                  </a:schemeClr>
                </a:solidFill>
              </a:rPr>
              <a:t>4# 青蛙从 L －&gt; R；</a:t>
            </a:r>
            <a:br>
              <a:rPr>
                <a:solidFill>
                  <a:schemeClr val="accent1">
                    <a:lumOff val="-13575"/>
                  </a:schemeClr>
                </a:solidFill>
              </a:rPr>
            </a:br>
            <a:r>
              <a:rPr>
                <a:solidFill>
                  <a:schemeClr val="accent1">
                    <a:lumOff val="-13575"/>
                  </a:schemeClr>
                </a:solidFill>
              </a:rPr>
              <a:t>3# 青蛙从 Y －&gt; R；</a:t>
            </a:r>
            <a:br>
              <a:rPr>
                <a:solidFill>
                  <a:schemeClr val="accent1">
                    <a:lumOff val="-13575"/>
                  </a:schemeClr>
                </a:solidFill>
              </a:rPr>
            </a:br>
            <a:r>
              <a:rPr>
                <a:solidFill>
                  <a:schemeClr val="accent1">
                    <a:lumOff val="-13575"/>
                  </a:schemeClr>
                </a:solidFill>
              </a:rPr>
              <a:t>1# 青蛙从 S －&gt; Y；</a:t>
            </a:r>
            <a:br>
              <a:rPr>
                <a:solidFill>
                  <a:schemeClr val="accent1">
                    <a:lumOff val="-13575"/>
                  </a:schemeClr>
                </a:solidFill>
              </a:rPr>
            </a:br>
            <a:r>
              <a:rPr>
                <a:solidFill>
                  <a:schemeClr val="accent1">
                    <a:lumOff val="-13575"/>
                  </a:schemeClr>
                </a:solidFill>
              </a:rPr>
              <a:t>2# 青蛙从 S －&gt; R；</a:t>
            </a:r>
            <a:br>
              <a:rPr>
                <a:solidFill>
                  <a:schemeClr val="accent1">
                    <a:lumOff val="-13575"/>
                  </a:schemeClr>
                </a:solidFill>
              </a:rPr>
            </a:br>
            <a:r>
              <a:rPr>
                <a:solidFill>
                  <a:schemeClr val="accent1">
                    <a:lumOff val="-13575"/>
                  </a:schemeClr>
                </a:solidFill>
              </a:rPr>
              <a:t>1# 青蛙从 Y －&gt; R；</a:t>
            </a:r>
          </a:p>
        </p:txBody>
      </p:sp>
      <p:pic>
        <p:nvPicPr>
          <p:cNvPr id="297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52" y="3251459"/>
            <a:ext cx="5271395" cy="415854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为了将过河过程描述得更清楚，我们给出了表1。"/>
          <p:cNvSpPr txBox="1"/>
          <p:nvPr/>
        </p:nvSpPr>
        <p:spPr>
          <a:xfrm>
            <a:off x="3923035" y="8863462"/>
            <a:ext cx="7200660" cy="678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just"/>
          </a:lstStyle>
          <a:p>
            <a:r>
              <a:t>为了将过河过程描述得更清楚，</a:t>
            </a:r>
            <a:r>
              <a:rPr lang="zh-CN" altLang="en-US"/>
              <a:t>给</a:t>
            </a:r>
            <a:r>
              <a:t>出表1</a:t>
            </a:r>
            <a:r>
              <a:rPr lang="en-US"/>
              <a:t>:</a:t>
            </a:r>
            <a:endParaRPr/>
          </a:p>
        </p:txBody>
      </p:sp>
      <p:sp>
        <p:nvSpPr>
          <p:cNvPr id="299" name="箭头"/>
          <p:cNvSpPr/>
          <p:nvPr/>
        </p:nvSpPr>
        <p:spPr>
          <a:xfrm>
            <a:off x="11123695" y="8879129"/>
            <a:ext cx="1270001" cy="700889"/>
          </a:xfrm>
          <a:prstGeom prst="rightArrow">
            <a:avLst>
              <a:gd name="adj1" fmla="val 34778"/>
              <a:gd name="adj2" fmla="val 7688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1：不同时刻L、S、Y、R上的状态">
            <a:extLst>
              <a:ext uri="{FF2B5EF4-FFF2-40B4-BE49-F238E27FC236}">
                <a16:creationId xmlns:a16="http://schemas.microsoft.com/office/drawing/2014/main" id="{3DBBEF3A-8BBA-47C2-9CFF-C8DC54F8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8033048" cy="1152045"/>
          </a:xfrm>
          <a:prstGeom prst="rect">
            <a:avLst/>
          </a:prstGeom>
        </p:spPr>
        <p:txBody>
          <a:bodyPr/>
          <a:lstStyle/>
          <a:p>
            <a:r>
              <a:t>表1：不同时刻L、S、Y、R上的状态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BEFECC-364A-40D8-B53A-A9B6F58A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37" y="2176443"/>
            <a:ext cx="10932326" cy="73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6560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09" name="解题思路"/>
          <p:cNvSpPr>
            <a:spLocks noGrp="1"/>
          </p:cNvSpPr>
          <p:nvPr>
            <p:ph type="title"/>
          </p:nvPr>
        </p:nvSpPr>
        <p:spPr>
          <a:xfrm>
            <a:off x="547201" y="354125"/>
            <a:ext cx="2500799" cy="1152045"/>
          </a:xfrm>
          <a:prstGeom prst="rect">
            <a:avLst/>
          </a:prstGeom>
        </p:spPr>
        <p:txBody>
          <a:bodyPr/>
          <a:lstStyle/>
          <a:p>
            <a:r>
              <a:t>解题思路</a:t>
            </a:r>
          </a:p>
        </p:txBody>
      </p:sp>
      <p:sp>
        <p:nvSpPr>
          <p:cNvPr id="310" name="表中L1 L2 L3 L4表示左岸石柱上落在一起的青蛙的高度位置。L1在最上面，L4在最下面的位置。引入这个层次信息，可以比较容易地看出对青蛙占位的约束条件。…"/>
          <p:cNvSpPr txBox="1"/>
          <p:nvPr/>
        </p:nvSpPr>
        <p:spPr>
          <a:xfrm>
            <a:off x="585390" y="2645029"/>
            <a:ext cx="12075602" cy="6159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表中L1 L2 L3 L4表示左岸石柱上落在一起的青蛙的高度位置。L1在最上面，L4在最下面的位置。引入这个层次信息，可以比较容易地看出对青蛙占位的约束条件。</a:t>
            </a:r>
          </a:p>
          <a:p>
            <a:pPr algn="just"/>
            <a:endParaRPr/>
          </a:p>
          <a:p>
            <a:pPr algn="just"/>
            <a:r>
              <a:t>同理，R1 R2 R3 R4也是如此。对水中石柱S，也分成两个高度位置S1 S2。对荷叶Y无须分层，因为它只允许一只青蛙落在其上。</a:t>
            </a:r>
          </a:p>
          <a:p>
            <a:pPr indent="803275" algn="just"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t=0</a:t>
            </a:r>
            <a:r>
              <a:rPr lang="zh-CN" altLang="en-US"/>
              <a:t>：</a:t>
            </a:r>
            <a:r>
              <a:t>为初始时刻，青蛙从小到大落在石柱L上。</a:t>
            </a:r>
          </a:p>
          <a:p>
            <a:pPr indent="803275" algn="just"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t=1</a:t>
            </a:r>
            <a:r>
              <a:rPr lang="zh-CN" altLang="en-US"/>
              <a:t>：</a:t>
            </a:r>
            <a:r>
              <a:t>为第一步</a:t>
            </a:r>
            <a:r>
              <a:rPr lang="zh-CN" altLang="en-US"/>
              <a:t>，</a:t>
            </a:r>
            <a:r>
              <a:t>1#从L跳至荷叶Y上；L上只剩2# 3# 4#。</a:t>
            </a:r>
          </a:p>
          <a:p>
            <a:pPr indent="803275" algn="just"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t=2</a:t>
            </a:r>
            <a:r>
              <a:rPr lang="zh-CN" altLang="en-US"/>
              <a:t>：</a:t>
            </a:r>
            <a:r>
              <a:t>为第二步</a:t>
            </a:r>
            <a:r>
              <a:rPr lang="zh-CN" altLang="en-US"/>
              <a:t>，</a:t>
            </a:r>
            <a:r>
              <a:t>2#从L跳至石柱S上，处在S2位置上，L上只剩3#和4#。</a:t>
            </a:r>
            <a:endParaRPr lang="en-US"/>
          </a:p>
          <a:p>
            <a:pPr indent="803275" algn="just">
              <a:defRPr sz="2600">
                <a:solidFill>
                  <a:schemeClr val="accent1">
                    <a:lumOff val="-13575"/>
                  </a:schemeClr>
                </a:solidFill>
              </a:defRPr>
            </a:pPr>
            <a:r>
              <a:t>t=3</a:t>
            </a:r>
            <a:r>
              <a:rPr lang="zh-CN" altLang="en-US"/>
              <a:t>：</a:t>
            </a:r>
            <a:r>
              <a:t>为第三步，1#从Y跳至S，将Y清空。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13" name="解题思路"/>
          <p:cNvSpPr>
            <a:spLocks noGrp="1"/>
          </p:cNvSpPr>
          <p:nvPr>
            <p:ph type="title"/>
          </p:nvPr>
        </p:nvSpPr>
        <p:spPr>
          <a:xfrm>
            <a:off x="547201" y="354125"/>
            <a:ext cx="2462699" cy="1152045"/>
          </a:xfrm>
          <a:prstGeom prst="rect">
            <a:avLst/>
          </a:prstGeom>
        </p:spPr>
        <p:txBody>
          <a:bodyPr/>
          <a:lstStyle/>
          <a:p>
            <a:r>
              <a:t>解题思路</a:t>
            </a:r>
          </a:p>
        </p:txBody>
      </p:sp>
      <p:sp>
        <p:nvSpPr>
          <p:cNvPr id="314" name="这时你看，S上有1#、2#，L上有3#、4#，好象是原来在L上的4只青蛙，分成了上下两部分，上面的2只通过荷叶y转移到了S上。…"/>
          <p:cNvSpPr txBox="1"/>
          <p:nvPr/>
        </p:nvSpPr>
        <p:spPr>
          <a:xfrm>
            <a:off x="959062" y="2342575"/>
            <a:ext cx="11428883" cy="6495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/>
            <a:r>
              <a:t>这时，S上有1#、2#，L上有3#、4#，</a:t>
            </a:r>
            <a:r>
              <a:rPr>
                <a:solidFill>
                  <a:srgbClr val="FF0000"/>
                </a:solidFill>
              </a:rPr>
              <a:t>好象是</a:t>
            </a:r>
            <a:r>
              <a:t>原来L上的4只青蛙分成了上下两部分，上面的2只通过荷叶y转移到了S上。</a:t>
            </a:r>
          </a:p>
          <a:p>
            <a:pPr algn="just"/>
            <a:endParaRPr/>
          </a:p>
          <a:p>
            <a:pPr algn="just"/>
            <a:r>
              <a:t>这一过程是一分为二的过程。即将L上的一队青蛙，分解为两个队，每队各２只，且将上面的２只转移到了S上。</a:t>
            </a:r>
          </a:p>
          <a:p>
            <a:pPr algn="just"/>
            <a:endParaRPr/>
          </a:p>
          <a:p>
            <a:pPr algn="just"/>
            <a:r>
              <a:t>这时</a:t>
            </a:r>
            <a:r>
              <a:rPr lang="zh-CN" altLang="en-US"/>
              <a:t>，</a:t>
            </a:r>
            <a:r>
              <a:t>我们可以考虑形成两个</a:t>
            </a:r>
            <a:r>
              <a:rPr lang="zh-CN" altLang="en-US"/>
              <a:t>“</a:t>
            </a:r>
            <a:r>
              <a:t>系统</a:t>
            </a:r>
            <a:r>
              <a:rPr lang="zh-CN" altLang="en-US"/>
              <a:t>”（也可以是视为两大步骤）：</a:t>
            </a:r>
            <a:r>
              <a:t>一是L，Y，R系统，一个是S，Y，R系统。前者２只青蛙号大；后者２只青蛙号小。先跳号大的，再跳号小的。从第五步到第九步可以看出的确是这么做的。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17" name="解题思路：组成不同的子系统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40290" cy="1152045"/>
          </a:xfrm>
          <a:prstGeom prst="rect">
            <a:avLst/>
          </a:prstGeom>
        </p:spPr>
        <p:txBody>
          <a:bodyPr/>
          <a:lstStyle/>
          <a:p>
            <a:r>
              <a:t>解题思路：</a:t>
            </a:r>
            <a:r>
              <a:rPr lang="zh-CN" altLang="en-US" b="1">
                <a:solidFill>
                  <a:srgbClr val="FFFF00"/>
                </a:solidFill>
              </a:rPr>
              <a:t>划分</a:t>
            </a:r>
            <a:r>
              <a:t>不同的</a:t>
            </a:r>
            <a:r>
              <a:rPr b="1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子系统</a:t>
            </a:r>
          </a:p>
        </p:txBody>
      </p:sp>
      <p:sp>
        <p:nvSpPr>
          <p:cNvPr id="318" name="Oval 2"/>
          <p:cNvSpPr/>
          <p:nvPr/>
        </p:nvSpPr>
        <p:spPr>
          <a:xfrm>
            <a:off x="5461605" y="6979570"/>
            <a:ext cx="1943948" cy="1537549"/>
          </a:xfrm>
          <a:prstGeom prst="ellipse">
            <a:avLst/>
          </a:prstGeom>
          <a:solidFill>
            <a:srgbClr val="FFFF00">
              <a:alpha val="70195"/>
            </a:srgbClr>
          </a:solidFill>
          <a:ln w="76200" cap="sq">
            <a:solidFill>
              <a:srgbClr val="929292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19" name="Oval 3"/>
          <p:cNvSpPr/>
          <p:nvPr/>
        </p:nvSpPr>
        <p:spPr>
          <a:xfrm>
            <a:off x="8841499" y="4114451"/>
            <a:ext cx="1740747" cy="1842348"/>
          </a:xfrm>
          <a:prstGeom prst="ellipse">
            <a:avLst/>
          </a:prstGeom>
          <a:solidFill>
            <a:srgbClr val="000000">
              <a:alpha val="70195"/>
            </a:srgbClr>
          </a:solidFill>
          <a:ln w="76200" cap="sq">
            <a:solidFill>
              <a:srgbClr val="929292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20" name="Oval 4"/>
          <p:cNvSpPr/>
          <p:nvPr/>
        </p:nvSpPr>
        <p:spPr>
          <a:xfrm>
            <a:off x="5872521" y="2782362"/>
            <a:ext cx="1842347" cy="1228233"/>
          </a:xfrm>
          <a:prstGeom prst="ellipse">
            <a:avLst/>
          </a:prstGeom>
          <a:solidFill>
            <a:srgbClr val="66FF33">
              <a:alpha val="70195"/>
            </a:srgbClr>
          </a:solidFill>
          <a:ln w="76200" cap="sq">
            <a:solidFill>
              <a:srgbClr val="929292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21" name="Oval 6"/>
          <p:cNvSpPr/>
          <p:nvPr/>
        </p:nvSpPr>
        <p:spPr>
          <a:xfrm>
            <a:off x="1365996" y="2168247"/>
            <a:ext cx="10135166" cy="4504267"/>
          </a:xfrm>
          <a:prstGeom prst="ellipse">
            <a:avLst/>
          </a:prstGeom>
          <a:ln w="101600" cap="sq">
            <a:solidFill>
              <a:schemeClr val="accent3">
                <a:hueOff val="914337"/>
                <a:satOff val="31515"/>
                <a:lumOff val="-30790"/>
              </a:schemeClr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22" name="Oval 7"/>
          <p:cNvSpPr/>
          <p:nvPr/>
        </p:nvSpPr>
        <p:spPr>
          <a:xfrm>
            <a:off x="4334975" y="2168247"/>
            <a:ext cx="7477761" cy="7475502"/>
          </a:xfrm>
          <a:prstGeom prst="ellipse">
            <a:avLst/>
          </a:prstGeom>
          <a:ln w="76200" cap="sq">
            <a:solidFill>
              <a:schemeClr val="accent5">
                <a:lumOff val="-29866"/>
              </a:schemeClr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23" name="Oval 8"/>
          <p:cNvSpPr/>
          <p:nvPr/>
        </p:nvSpPr>
        <p:spPr>
          <a:xfrm>
            <a:off x="1956159" y="2025699"/>
            <a:ext cx="6863646" cy="6976432"/>
          </a:xfrm>
          <a:prstGeom prst="ellipse">
            <a:avLst/>
          </a:prstGeom>
          <a:ln w="101600" cap="sq">
            <a:solidFill>
              <a:schemeClr val="accent4">
                <a:hueOff val="-1081314"/>
                <a:satOff val="4338"/>
                <a:lumOff val="-8931"/>
              </a:schemeClr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24" name="Oval 9"/>
          <p:cNvSpPr/>
          <p:nvPr/>
        </p:nvSpPr>
        <p:spPr>
          <a:xfrm>
            <a:off x="2492628" y="3292620"/>
            <a:ext cx="1842348" cy="2149406"/>
          </a:xfrm>
          <a:prstGeom prst="ellipse">
            <a:avLst/>
          </a:prstGeom>
          <a:solidFill>
            <a:srgbClr val="000000">
              <a:alpha val="70195"/>
            </a:srgbClr>
          </a:solidFill>
          <a:ln w="101600" cap="sq">
            <a:solidFill>
              <a:srgbClr val="929292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25" name="Text Box 11"/>
          <p:cNvSpPr txBox="1"/>
          <p:nvPr/>
        </p:nvSpPr>
        <p:spPr>
          <a:xfrm>
            <a:off x="645519" y="3709008"/>
            <a:ext cx="815058" cy="131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5100"/>
              </a:spcBef>
              <a:defRPr sz="8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2</a:t>
            </a:r>
          </a:p>
        </p:txBody>
      </p:sp>
      <p:sp>
        <p:nvSpPr>
          <p:cNvPr id="326" name="Text Box 12"/>
          <p:cNvSpPr txBox="1"/>
          <p:nvPr/>
        </p:nvSpPr>
        <p:spPr>
          <a:xfrm>
            <a:off x="6351170" y="2782362"/>
            <a:ext cx="1054384" cy="131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5100"/>
              </a:spcBef>
              <a:defRPr sz="8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</a:t>
            </a:r>
          </a:p>
        </p:txBody>
      </p:sp>
      <p:sp>
        <p:nvSpPr>
          <p:cNvPr id="327" name="Text Box 13"/>
          <p:cNvSpPr txBox="1"/>
          <p:nvPr/>
        </p:nvSpPr>
        <p:spPr>
          <a:xfrm>
            <a:off x="9315386" y="4377309"/>
            <a:ext cx="1054383" cy="131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5100"/>
              </a:spcBef>
              <a:defRPr sz="8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</a:t>
            </a:r>
          </a:p>
        </p:txBody>
      </p:sp>
      <p:sp>
        <p:nvSpPr>
          <p:cNvPr id="328" name="Text Box 14"/>
          <p:cNvSpPr txBox="1"/>
          <p:nvPr/>
        </p:nvSpPr>
        <p:spPr>
          <a:xfrm>
            <a:off x="6077445" y="7090030"/>
            <a:ext cx="1054384" cy="131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5100"/>
              </a:spcBef>
              <a:defRPr sz="8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</a:t>
            </a:r>
          </a:p>
        </p:txBody>
      </p:sp>
      <p:sp>
        <p:nvSpPr>
          <p:cNvPr id="329" name="Text Box 15"/>
          <p:cNvSpPr txBox="1"/>
          <p:nvPr/>
        </p:nvSpPr>
        <p:spPr>
          <a:xfrm>
            <a:off x="2901285" y="3705793"/>
            <a:ext cx="1054384" cy="131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5100"/>
              </a:spcBef>
              <a:defRPr sz="84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</a:t>
            </a:r>
          </a:p>
        </p:txBody>
      </p:sp>
      <p:sp>
        <p:nvSpPr>
          <p:cNvPr id="330" name="Text Box 16"/>
          <p:cNvSpPr txBox="1"/>
          <p:nvPr/>
        </p:nvSpPr>
        <p:spPr>
          <a:xfrm>
            <a:off x="11229736" y="7507973"/>
            <a:ext cx="815058" cy="131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5100"/>
              </a:spcBef>
              <a:defRPr sz="8400">
                <a:solidFill>
                  <a:srgbClr val="FF456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3</a:t>
            </a:r>
          </a:p>
        </p:txBody>
      </p:sp>
      <p:sp>
        <p:nvSpPr>
          <p:cNvPr id="331" name="Text Box 17"/>
          <p:cNvSpPr txBox="1"/>
          <p:nvPr/>
        </p:nvSpPr>
        <p:spPr>
          <a:xfrm>
            <a:off x="2200266" y="7706821"/>
            <a:ext cx="815058" cy="131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lnSpc>
                <a:spcPct val="100000"/>
              </a:lnSpc>
              <a:spcBef>
                <a:spcPts val="5100"/>
              </a:spcBef>
              <a:defRPr sz="8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4" animBg="1" advAuto="0"/>
      <p:bldP spid="322" grpId="6" animBg="1" advAuto="0"/>
      <p:bldP spid="323" grpId="2" animBg="1" advAuto="0"/>
      <p:bldP spid="325" grpId="3" animBg="1" advAuto="0"/>
      <p:bldP spid="330" grpId="5" animBg="1" advAuto="0"/>
      <p:bldP spid="331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551" y="4440985"/>
            <a:ext cx="5964836" cy="4100825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35" name="解题思路"/>
          <p:cNvSpPr>
            <a:spLocks noGrp="1"/>
          </p:cNvSpPr>
          <p:nvPr>
            <p:ph type="title"/>
          </p:nvPr>
        </p:nvSpPr>
        <p:spPr>
          <a:xfrm>
            <a:off x="547201" y="354125"/>
            <a:ext cx="2462699" cy="1152045"/>
          </a:xfrm>
          <a:prstGeom prst="rect">
            <a:avLst/>
          </a:prstGeom>
        </p:spPr>
        <p:txBody>
          <a:bodyPr/>
          <a:lstStyle/>
          <a:p>
            <a:r>
              <a:t>解题思路</a:t>
            </a:r>
          </a:p>
        </p:txBody>
      </p:sp>
      <p:sp>
        <p:nvSpPr>
          <p:cNvPr id="336" name="L--Y--S, 将 L上的一半青蛙转移到 S 上…"/>
          <p:cNvSpPr txBox="1"/>
          <p:nvPr/>
        </p:nvSpPr>
        <p:spPr>
          <a:xfrm>
            <a:off x="486211" y="2468679"/>
            <a:ext cx="7045840" cy="649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  <a:p>
            <a:pPr marL="416718" indent="-416718">
              <a:buSzPct val="145000"/>
              <a:buChar char="•"/>
            </a:pPr>
            <a:r>
              <a:t>L--Y--S, 将 L上的一半青蛙转移到 S 上</a:t>
            </a:r>
          </a:p>
          <a:p>
            <a:pPr marL="416718" indent="-416718">
              <a:buSzPct val="145000"/>
              <a:buChar char="•"/>
            </a:pPr>
            <a:r>
              <a:t>L--Y--R, 将 L上的青蛙转移到 R 上</a:t>
            </a:r>
          </a:p>
          <a:p>
            <a:pPr marL="416718" indent="-416718">
              <a:buSzPct val="145000"/>
              <a:buChar char="•"/>
            </a:pPr>
            <a:r>
              <a:t>S--Y--R, 将 S 上的青蛙转移到 R 上</a:t>
            </a:r>
          </a:p>
          <a:p>
            <a:pPr marL="416718" indent="-416718">
              <a:buSzPct val="145000"/>
              <a:buChar char="•"/>
            </a:pPr>
            <a:endParaRPr/>
          </a:p>
          <a:p>
            <a:r>
              <a:t>对于LYR系统，相当于Jump(0,1)</a:t>
            </a:r>
            <a:br/>
            <a:r>
              <a:t>对于SYR系统，相当于Jump(0,1)</a:t>
            </a:r>
          </a:p>
          <a:p>
            <a:r>
              <a:t>两个系统之和为2*Jump(0,1)，因此有：</a:t>
            </a:r>
            <a:br>
              <a:rPr/>
            </a:br>
            <a:r>
              <a:rPr lang="en-US"/>
              <a:t>    </a:t>
            </a:r>
            <a:r>
              <a:rPr>
                <a:solidFill>
                  <a:srgbClr val="0070C0"/>
                </a:solidFill>
              </a:rPr>
              <a:t>Jump(1,1)=2*Jump(0,1)=2*2=4</a:t>
            </a:r>
            <a:r>
              <a:t> 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矩形"/>
          <p:cNvSpPr/>
          <p:nvPr/>
        </p:nvSpPr>
        <p:spPr>
          <a:xfrm>
            <a:off x="6340301" y="5029969"/>
            <a:ext cx="6147725" cy="4075440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40" name="【编程经验】先思考简单情形"/>
          <p:cNvSpPr>
            <a:spLocks noGrp="1"/>
          </p:cNvSpPr>
          <p:nvPr>
            <p:ph type="title"/>
          </p:nvPr>
        </p:nvSpPr>
        <p:spPr>
          <a:xfrm>
            <a:off x="547201" y="354125"/>
            <a:ext cx="6386999" cy="1152045"/>
          </a:xfrm>
          <a:prstGeom prst="rect">
            <a:avLst/>
          </a:prstGeom>
          <a:solidFill>
            <a:schemeClr val="accent1">
              <a:lumOff val="-13575"/>
            </a:schemeClr>
          </a:solidFill>
        </p:spPr>
        <p:txBody>
          <a:bodyPr/>
          <a:lstStyle/>
          <a:p>
            <a:pPr algn="l"/>
            <a:r>
              <a:t>【编程经验】先思考简单情形</a:t>
            </a:r>
          </a:p>
        </p:txBody>
      </p:sp>
      <p:sp>
        <p:nvSpPr>
          <p:cNvPr id="341" name="现在再看S=2，y=1    Jump(2,1)…"/>
          <p:cNvSpPr txBox="1"/>
          <p:nvPr/>
        </p:nvSpPr>
        <p:spPr>
          <a:xfrm>
            <a:off x="515535" y="2390237"/>
            <a:ext cx="5595652" cy="4973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现在再看S=2，y=1    Jump(2,1)</a:t>
            </a:r>
          </a:p>
          <a:p>
            <a:endParaRPr/>
          </a:p>
          <a:p>
            <a:r>
              <a:t>考虑先将L上的青蛙的一半借助于S2和y转移到S1上。</a:t>
            </a:r>
          </a:p>
          <a:p>
            <a:endParaRPr/>
          </a:p>
          <a:p>
            <a:r>
              <a:t>当然是一半小号的青蛙在S1上，大的留在L上。</a:t>
            </a:r>
          </a:p>
        </p:txBody>
      </p:sp>
      <p:sp>
        <p:nvSpPr>
          <p:cNvPr id="342" name="河中两个石柱称作S1和S2，荷叶叫y"/>
          <p:cNvSpPr txBox="1"/>
          <p:nvPr/>
        </p:nvSpPr>
        <p:spPr>
          <a:xfrm>
            <a:off x="6322538" y="3162685"/>
            <a:ext cx="6183250" cy="635001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河中两个石柱称作S1和S2，荷叶叫y</a:t>
            </a:r>
          </a:p>
        </p:txBody>
      </p:sp>
      <p:pic>
        <p:nvPicPr>
          <p:cNvPr id="34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371" y="4972370"/>
            <a:ext cx="4529585" cy="4190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346" name="S=2,   y=1:…"/>
          <p:cNvSpPr txBox="1">
            <a:spLocks noGrp="1"/>
          </p:cNvSpPr>
          <p:nvPr>
            <p:ph type="body" idx="4294967295"/>
          </p:nvPr>
        </p:nvSpPr>
        <p:spPr>
          <a:xfrm>
            <a:off x="650239" y="474133"/>
            <a:ext cx="11487575" cy="8845974"/>
          </a:xfrm>
          <a:prstGeom prst="rect">
            <a:avLst/>
          </a:prstGeom>
        </p:spPr>
        <p:txBody>
          <a:bodyPr lIns="65023" tIns="65023" rIns="65023" bIns="65023" anchor="t"/>
          <a:lstStyle/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S=2,   y=1: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L                     Y                  R           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                       S1                                S2                          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                                                  </a:t>
            </a:r>
            <a:r>
              <a:rPr>
                <a:effectLst>
                  <a:outerShdw blurRad="34289" dist="34289" dir="2700000" rotWithShape="0">
                    <a:srgbClr val="FFFFFF"/>
                  </a:outerShdw>
                </a:effectLst>
              </a:rPr>
              <a:t>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</a:t>
            </a:r>
          </a:p>
        </p:txBody>
      </p:sp>
      <p:sp>
        <p:nvSpPr>
          <p:cNvPr id="347" name="Oval 3"/>
          <p:cNvSpPr/>
          <p:nvPr/>
        </p:nvSpPr>
        <p:spPr>
          <a:xfrm>
            <a:off x="4350738" y="6589889"/>
            <a:ext cx="1535290" cy="614116"/>
          </a:xfrm>
          <a:prstGeom prst="ellipse">
            <a:avLst/>
          </a:prstGeom>
          <a:solidFill>
            <a:srgbClr val="FFFF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48" name="Oval 4"/>
          <p:cNvSpPr/>
          <p:nvPr/>
        </p:nvSpPr>
        <p:spPr>
          <a:xfrm>
            <a:off x="7929315" y="6589889"/>
            <a:ext cx="1740750" cy="614116"/>
          </a:xfrm>
          <a:prstGeom prst="ellipse">
            <a:avLst/>
          </a:prstGeom>
          <a:solidFill>
            <a:srgbClr val="CC00CC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49" name="Oval 5"/>
          <p:cNvSpPr/>
          <p:nvPr/>
        </p:nvSpPr>
        <p:spPr>
          <a:xfrm>
            <a:off x="1894276" y="3851768"/>
            <a:ext cx="1535289" cy="923433"/>
          </a:xfrm>
          <a:prstGeom prst="ellipse">
            <a:avLst/>
          </a:prstGeom>
          <a:solidFill>
            <a:srgbClr val="0000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50" name="Oval 6"/>
          <p:cNvSpPr/>
          <p:nvPr/>
        </p:nvSpPr>
        <p:spPr>
          <a:xfrm>
            <a:off x="6394026" y="3851768"/>
            <a:ext cx="1535290" cy="923433"/>
          </a:xfrm>
          <a:prstGeom prst="ellipse">
            <a:avLst/>
          </a:prstGeom>
          <a:solidFill>
            <a:srgbClr val="0000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51" name="Oval 7"/>
          <p:cNvSpPr/>
          <p:nvPr/>
        </p:nvSpPr>
        <p:spPr>
          <a:xfrm>
            <a:off x="4334650" y="4006426"/>
            <a:ext cx="1332091" cy="614117"/>
          </a:xfrm>
          <a:prstGeom prst="ellipse">
            <a:avLst/>
          </a:prstGeom>
          <a:solidFill>
            <a:srgbClr val="66FF33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54" name="S=2,   y=1:…"/>
          <p:cNvSpPr txBox="1">
            <a:spLocks noGrp="1"/>
          </p:cNvSpPr>
          <p:nvPr>
            <p:ph type="body" idx="4294967295"/>
          </p:nvPr>
        </p:nvSpPr>
        <p:spPr>
          <a:xfrm>
            <a:off x="650239" y="474133"/>
            <a:ext cx="11487575" cy="8845974"/>
          </a:xfrm>
          <a:prstGeom prst="rect">
            <a:avLst/>
          </a:prstGeom>
        </p:spPr>
        <p:txBody>
          <a:bodyPr lIns="65023" tIns="65023" rIns="65023" bIns="65023" anchor="t"/>
          <a:lstStyle/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S=2,   y=1: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L                     Y                  R           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                       S1                                S2                          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                                                  </a:t>
            </a:r>
            <a:r>
              <a:rPr>
                <a:effectLst>
                  <a:outerShdw blurRad="34289" dist="34289" dir="2700000" rotWithShape="0">
                    <a:srgbClr val="FFFFFF"/>
                  </a:outerShdw>
                </a:effectLst>
              </a:rPr>
              <a:t>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</a:t>
            </a:r>
          </a:p>
        </p:txBody>
      </p:sp>
      <p:sp>
        <p:nvSpPr>
          <p:cNvPr id="355" name="Oval 3"/>
          <p:cNvSpPr/>
          <p:nvPr/>
        </p:nvSpPr>
        <p:spPr>
          <a:xfrm>
            <a:off x="4350738" y="6589889"/>
            <a:ext cx="1535290" cy="614116"/>
          </a:xfrm>
          <a:prstGeom prst="ellipse">
            <a:avLst/>
          </a:prstGeom>
          <a:solidFill>
            <a:srgbClr val="FFFF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56" name="Oval 4"/>
          <p:cNvSpPr/>
          <p:nvPr/>
        </p:nvSpPr>
        <p:spPr>
          <a:xfrm>
            <a:off x="7929315" y="6589889"/>
            <a:ext cx="1740750" cy="614116"/>
          </a:xfrm>
          <a:prstGeom prst="ellipse">
            <a:avLst/>
          </a:prstGeom>
          <a:solidFill>
            <a:srgbClr val="CC00CC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57" name="Oval 5"/>
          <p:cNvSpPr/>
          <p:nvPr/>
        </p:nvSpPr>
        <p:spPr>
          <a:xfrm>
            <a:off x="1894276" y="3851768"/>
            <a:ext cx="1535289" cy="923433"/>
          </a:xfrm>
          <a:prstGeom prst="ellipse">
            <a:avLst/>
          </a:prstGeom>
          <a:solidFill>
            <a:srgbClr val="0000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58" name="Oval 6"/>
          <p:cNvSpPr/>
          <p:nvPr/>
        </p:nvSpPr>
        <p:spPr>
          <a:xfrm>
            <a:off x="6394026" y="3851768"/>
            <a:ext cx="1535290" cy="923433"/>
          </a:xfrm>
          <a:prstGeom prst="ellipse">
            <a:avLst/>
          </a:prstGeom>
          <a:solidFill>
            <a:srgbClr val="0000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59" name="Oval 7"/>
          <p:cNvSpPr/>
          <p:nvPr/>
        </p:nvSpPr>
        <p:spPr>
          <a:xfrm>
            <a:off x="4334650" y="4006426"/>
            <a:ext cx="1332091" cy="614117"/>
          </a:xfrm>
          <a:prstGeom prst="ellipse">
            <a:avLst/>
          </a:prstGeom>
          <a:solidFill>
            <a:srgbClr val="66FF33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60" name="Text Box 14"/>
          <p:cNvSpPr txBox="1"/>
          <p:nvPr/>
        </p:nvSpPr>
        <p:spPr>
          <a:xfrm>
            <a:off x="4556195" y="501226"/>
            <a:ext cx="3117711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487680" indent="-487680" defTabSz="1300480">
              <a:lnSpc>
                <a:spcPct val="100000"/>
              </a:lnSpc>
              <a:spcBef>
                <a:spcPts val="2300"/>
              </a:spcBef>
              <a:defRPr sz="3800">
                <a:solidFill>
                  <a:srgbClr val="CC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FF0000"/>
                </a:solidFill>
              </a:rPr>
              <a:t>L</a:t>
            </a:r>
            <a:r>
              <a:rPr b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>
                <a:solidFill>
                  <a:srgbClr val="FF0000"/>
                </a:solidFill>
              </a:rPr>
              <a:t>(</a:t>
            </a:r>
            <a:r>
              <a:rPr>
                <a:solidFill>
                  <a:srgbClr val="0070C0"/>
                </a:solidFill>
              </a:rPr>
              <a:t>S1Y</a:t>
            </a:r>
            <a:r>
              <a:rPr>
                <a:solidFill>
                  <a:srgbClr val="FF0000"/>
                </a:solidFill>
              </a:rPr>
              <a:t>)</a:t>
            </a:r>
            <a:r>
              <a:rPr b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>
                <a:solidFill>
                  <a:srgbClr val="FF0000"/>
                </a:solidFill>
              </a:rPr>
              <a:t>S2</a:t>
            </a:r>
          </a:p>
        </p:txBody>
      </p:sp>
      <p:sp>
        <p:nvSpPr>
          <p:cNvPr id="361" name="Line 10"/>
          <p:cNvSpPr/>
          <p:nvPr/>
        </p:nvSpPr>
        <p:spPr>
          <a:xfrm>
            <a:off x="1625599" y="2315633"/>
            <a:ext cx="4260429" cy="1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62" name="Line 11"/>
          <p:cNvSpPr/>
          <p:nvPr/>
        </p:nvSpPr>
        <p:spPr>
          <a:xfrm flipH="1">
            <a:off x="5886027" y="2315633"/>
            <a:ext cx="1" cy="2817708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63" name="Line 12"/>
          <p:cNvSpPr/>
          <p:nvPr/>
        </p:nvSpPr>
        <p:spPr>
          <a:xfrm>
            <a:off x="5886027" y="5133340"/>
            <a:ext cx="4192694" cy="1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64" name="Line 13"/>
          <p:cNvSpPr/>
          <p:nvPr/>
        </p:nvSpPr>
        <p:spPr>
          <a:xfrm>
            <a:off x="10078720" y="5133340"/>
            <a:ext cx="1" cy="3142827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65" name="Line 14"/>
          <p:cNvSpPr/>
          <p:nvPr/>
        </p:nvSpPr>
        <p:spPr>
          <a:xfrm flipH="1" flipV="1">
            <a:off x="1625599" y="8276166"/>
            <a:ext cx="8453122" cy="1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66" name="Line 15"/>
          <p:cNvSpPr/>
          <p:nvPr/>
        </p:nvSpPr>
        <p:spPr>
          <a:xfrm flipH="1">
            <a:off x="1625599" y="2315633"/>
            <a:ext cx="1" cy="5960534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67" name="1"/>
          <p:cNvSpPr txBox="1"/>
          <p:nvPr/>
        </p:nvSpPr>
        <p:spPr>
          <a:xfrm>
            <a:off x="1187608" y="8331875"/>
            <a:ext cx="32613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aphicFrame>
        <p:nvGraphicFramePr>
          <p:cNvPr id="47" name="表格"/>
          <p:cNvGraphicFramePr/>
          <p:nvPr/>
        </p:nvGraphicFramePr>
        <p:xfrm>
          <a:off x="1506818" y="2217171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A"/>
          <p:cNvSpPr txBox="1"/>
          <p:nvPr/>
        </p:nvSpPr>
        <p:spPr>
          <a:xfrm>
            <a:off x="741167" y="2340942"/>
            <a:ext cx="37528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9" name="0"/>
          <p:cNvSpPr txBox="1"/>
          <p:nvPr/>
        </p:nvSpPr>
        <p:spPr>
          <a:xfrm>
            <a:off x="1687864" y="3114241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0" name="n-1"/>
          <p:cNvSpPr txBox="1"/>
          <p:nvPr/>
        </p:nvSpPr>
        <p:spPr>
          <a:xfrm>
            <a:off x="11635458" y="3114241"/>
            <a:ext cx="707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n-1</a:t>
            </a:r>
          </a:p>
        </p:txBody>
      </p:sp>
      <p:graphicFrame>
        <p:nvGraphicFramePr>
          <p:cNvPr id="51" name="表格"/>
          <p:cNvGraphicFramePr/>
          <p:nvPr/>
        </p:nvGraphicFramePr>
        <p:xfrm>
          <a:off x="1420461" y="3757419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5">
                        <a:hueOff val="-152896"/>
                        <a:lumOff val="12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hueOff val="258623"/>
                        <a:satOff val="16006"/>
                        <a:lumOff val="-2522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【任务9.1】用递归实现选择排序算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.1】用递归实现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选择排序</a:t>
            </a:r>
            <a:r>
              <a:t>算法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8FA0BA-EC0D-4055-BBD6-724B28755678}"/>
              </a:ext>
            </a:extLst>
          </p:cNvPr>
          <p:cNvSpPr txBox="1"/>
          <p:nvPr/>
        </p:nvSpPr>
        <p:spPr>
          <a:xfrm>
            <a:off x="2137300" y="5420116"/>
            <a:ext cx="9528249" cy="477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rtlCol="0" anchor="ctr">
            <a:spAutoFit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</a:pPr>
            <a:r>
              <a:rPr lang="zh-CN" altLang="en-US" sz="2200">
                <a:solidFill>
                  <a:schemeClr val="tx1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选定下标为</a:t>
            </a:r>
            <a:r>
              <a:rPr lang="en-US" altLang="zh-CN" sz="2200">
                <a:solidFill>
                  <a:schemeClr val="tx1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0</a:t>
            </a:r>
            <a:r>
              <a:rPr lang="zh-CN" altLang="en-US" sz="2200">
                <a:solidFill>
                  <a:schemeClr val="tx1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的位置，在整个数组中找到最小值，把它交换到下标为</a:t>
            </a:r>
            <a:r>
              <a:rPr lang="en-US" altLang="zh-CN" sz="2200">
                <a:solidFill>
                  <a:schemeClr val="tx1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0</a:t>
            </a:r>
            <a:r>
              <a:rPr lang="zh-CN" altLang="en-US" sz="2200">
                <a:solidFill>
                  <a:schemeClr val="tx1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的位置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70" name="S=2,   y=1:…"/>
          <p:cNvSpPr txBox="1">
            <a:spLocks noGrp="1"/>
          </p:cNvSpPr>
          <p:nvPr>
            <p:ph type="body" idx="4294967295"/>
          </p:nvPr>
        </p:nvSpPr>
        <p:spPr>
          <a:xfrm>
            <a:off x="650239" y="474133"/>
            <a:ext cx="11487575" cy="8845974"/>
          </a:xfrm>
          <a:prstGeom prst="rect">
            <a:avLst/>
          </a:prstGeom>
        </p:spPr>
        <p:txBody>
          <a:bodyPr lIns="65023" tIns="65023" rIns="65023" bIns="65023" anchor="t"/>
          <a:lstStyle/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S=2,   y=1: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L                     Y                  R           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                       S1                                S2                          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                                                  </a:t>
            </a:r>
            <a:r>
              <a:rPr>
                <a:effectLst>
                  <a:outerShdw blurRad="34289" dist="34289" dir="2700000" rotWithShape="0">
                    <a:srgbClr val="FFFFFF"/>
                  </a:outerShdw>
                </a:effectLst>
              </a:rPr>
              <a:t>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</a:t>
            </a:r>
          </a:p>
        </p:txBody>
      </p:sp>
      <p:sp>
        <p:nvSpPr>
          <p:cNvPr id="371" name="Oval 3"/>
          <p:cNvSpPr/>
          <p:nvPr/>
        </p:nvSpPr>
        <p:spPr>
          <a:xfrm>
            <a:off x="4350738" y="6589889"/>
            <a:ext cx="1535290" cy="614116"/>
          </a:xfrm>
          <a:prstGeom prst="ellipse">
            <a:avLst/>
          </a:prstGeom>
          <a:solidFill>
            <a:srgbClr val="FFFF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72" name="Oval 4"/>
          <p:cNvSpPr/>
          <p:nvPr/>
        </p:nvSpPr>
        <p:spPr>
          <a:xfrm>
            <a:off x="7929315" y="6589889"/>
            <a:ext cx="1740750" cy="614116"/>
          </a:xfrm>
          <a:prstGeom prst="ellipse">
            <a:avLst/>
          </a:prstGeom>
          <a:solidFill>
            <a:srgbClr val="CC00CC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73" name="Oval 5"/>
          <p:cNvSpPr/>
          <p:nvPr/>
        </p:nvSpPr>
        <p:spPr>
          <a:xfrm>
            <a:off x="1894276" y="3851768"/>
            <a:ext cx="1535289" cy="923433"/>
          </a:xfrm>
          <a:prstGeom prst="ellipse">
            <a:avLst/>
          </a:prstGeom>
          <a:solidFill>
            <a:srgbClr val="0000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74" name="Oval 6"/>
          <p:cNvSpPr/>
          <p:nvPr/>
        </p:nvSpPr>
        <p:spPr>
          <a:xfrm>
            <a:off x="6394026" y="3851768"/>
            <a:ext cx="1535290" cy="923433"/>
          </a:xfrm>
          <a:prstGeom prst="ellipse">
            <a:avLst/>
          </a:prstGeom>
          <a:solidFill>
            <a:srgbClr val="0000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75" name="Oval 7"/>
          <p:cNvSpPr/>
          <p:nvPr/>
        </p:nvSpPr>
        <p:spPr>
          <a:xfrm>
            <a:off x="4334650" y="4006426"/>
            <a:ext cx="1332091" cy="614117"/>
          </a:xfrm>
          <a:prstGeom prst="ellipse">
            <a:avLst/>
          </a:prstGeom>
          <a:solidFill>
            <a:srgbClr val="66FF33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76" name="Text Box 14"/>
          <p:cNvSpPr txBox="1"/>
          <p:nvPr/>
        </p:nvSpPr>
        <p:spPr>
          <a:xfrm>
            <a:off x="4556195" y="501226"/>
            <a:ext cx="2955807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487680" indent="-487680" defTabSz="1300480">
              <a:lnSpc>
                <a:spcPct val="100000"/>
              </a:lnSpc>
              <a:spcBef>
                <a:spcPts val="2300"/>
              </a:spcBef>
              <a:defRPr sz="3800">
                <a:solidFill>
                  <a:srgbClr val="CC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E6AF00"/>
                </a:solidFill>
              </a:rPr>
              <a:t>L</a:t>
            </a:r>
            <a:r>
              <a:rPr b="0">
                <a:solidFill>
                  <a:srgbClr val="E6AF00"/>
                </a:solidFill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>
                <a:solidFill>
                  <a:srgbClr val="E6AF00"/>
                </a:solidFill>
              </a:rPr>
              <a:t>(</a:t>
            </a:r>
            <a:r>
              <a:rPr>
                <a:solidFill>
                  <a:srgbClr val="0070C0"/>
                </a:solidFill>
              </a:rPr>
              <a:t>S1Y</a:t>
            </a:r>
            <a:r>
              <a:rPr>
                <a:solidFill>
                  <a:srgbClr val="E6AF00"/>
                </a:solidFill>
              </a:rPr>
              <a:t>)</a:t>
            </a:r>
            <a:r>
              <a:rPr b="0">
                <a:solidFill>
                  <a:srgbClr val="E6AF00"/>
                </a:solidFill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>
                <a:solidFill>
                  <a:srgbClr val="E6AF00"/>
                </a:solidFill>
              </a:rPr>
              <a:t>R</a:t>
            </a:r>
          </a:p>
        </p:txBody>
      </p:sp>
      <p:sp>
        <p:nvSpPr>
          <p:cNvPr id="377" name="Line 10"/>
          <p:cNvSpPr/>
          <p:nvPr/>
        </p:nvSpPr>
        <p:spPr>
          <a:xfrm>
            <a:off x="1625599" y="2315633"/>
            <a:ext cx="4260429" cy="1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78" name="Line 11"/>
          <p:cNvSpPr/>
          <p:nvPr/>
        </p:nvSpPr>
        <p:spPr>
          <a:xfrm flipH="1">
            <a:off x="5886027" y="2315633"/>
            <a:ext cx="1" cy="2817708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79" name="Line 12"/>
          <p:cNvSpPr/>
          <p:nvPr/>
        </p:nvSpPr>
        <p:spPr>
          <a:xfrm>
            <a:off x="5886027" y="5133340"/>
            <a:ext cx="4192694" cy="1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80" name="Line 13"/>
          <p:cNvSpPr/>
          <p:nvPr/>
        </p:nvSpPr>
        <p:spPr>
          <a:xfrm>
            <a:off x="10078720" y="5133340"/>
            <a:ext cx="1" cy="3142827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81" name="Line 14"/>
          <p:cNvSpPr/>
          <p:nvPr/>
        </p:nvSpPr>
        <p:spPr>
          <a:xfrm flipH="1" flipV="1">
            <a:off x="1625599" y="8276166"/>
            <a:ext cx="8453122" cy="1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82" name="Line 15"/>
          <p:cNvSpPr/>
          <p:nvPr/>
        </p:nvSpPr>
        <p:spPr>
          <a:xfrm flipH="1">
            <a:off x="1625599" y="2315633"/>
            <a:ext cx="1" cy="5960534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83" name="1"/>
          <p:cNvSpPr txBox="1"/>
          <p:nvPr/>
        </p:nvSpPr>
        <p:spPr>
          <a:xfrm>
            <a:off x="1187608" y="8331875"/>
            <a:ext cx="32613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4" name="Oval 8"/>
          <p:cNvSpPr/>
          <p:nvPr/>
        </p:nvSpPr>
        <p:spPr>
          <a:xfrm>
            <a:off x="742295" y="1733973"/>
            <a:ext cx="7403768" cy="5852161"/>
          </a:xfrm>
          <a:prstGeom prst="ellipse">
            <a:avLst/>
          </a:prstGeom>
          <a:ln w="76200" cap="sq">
            <a:solidFill>
              <a:schemeClr val="accent4">
                <a:hueOff val="-1081314"/>
                <a:satOff val="4338"/>
                <a:lumOff val="-8931"/>
              </a:schemeClr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85" name="2"/>
          <p:cNvSpPr txBox="1"/>
          <p:nvPr/>
        </p:nvSpPr>
        <p:spPr>
          <a:xfrm>
            <a:off x="299935" y="4202294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88" name="S=2,   y=1:…"/>
          <p:cNvSpPr txBox="1">
            <a:spLocks noGrp="1"/>
          </p:cNvSpPr>
          <p:nvPr>
            <p:ph type="body" idx="4294967295"/>
          </p:nvPr>
        </p:nvSpPr>
        <p:spPr>
          <a:xfrm>
            <a:off x="650239" y="474133"/>
            <a:ext cx="11487575" cy="8845974"/>
          </a:xfrm>
          <a:prstGeom prst="rect">
            <a:avLst/>
          </a:prstGeom>
        </p:spPr>
        <p:txBody>
          <a:bodyPr lIns="65023" tIns="65023" rIns="65023" bIns="65023" anchor="t"/>
          <a:lstStyle/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S=2,   y=1: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L                     Y                  R           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endParaRPr/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                       S1                                S2                          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                                                               </a:t>
            </a:r>
            <a:r>
              <a:rPr>
                <a:effectLst>
                  <a:outerShdw blurRad="34289" dist="34289" dir="2700000" rotWithShape="0">
                    <a:srgbClr val="FFFFFF"/>
                  </a:outerShdw>
                </a:effectLst>
              </a:rPr>
              <a:t>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</a:t>
            </a:r>
          </a:p>
          <a:p>
            <a:pPr marL="0" indent="0" defTabSz="525779">
              <a:spcBef>
                <a:spcPts val="3700"/>
              </a:spcBef>
              <a:buClr>
                <a:srgbClr val="FFFF00"/>
              </a:buClr>
              <a:buSzTx/>
              <a:buFont typeface="Wingdings"/>
              <a:buNone/>
              <a:defRPr sz="2880"/>
            </a:pPr>
            <a:r>
              <a:t>     </a:t>
            </a:r>
          </a:p>
        </p:txBody>
      </p:sp>
      <p:sp>
        <p:nvSpPr>
          <p:cNvPr id="389" name="Oval 3"/>
          <p:cNvSpPr/>
          <p:nvPr/>
        </p:nvSpPr>
        <p:spPr>
          <a:xfrm>
            <a:off x="4350738" y="6589889"/>
            <a:ext cx="1535290" cy="614116"/>
          </a:xfrm>
          <a:prstGeom prst="ellipse">
            <a:avLst/>
          </a:prstGeom>
          <a:solidFill>
            <a:srgbClr val="FFFF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0" name="Oval 4"/>
          <p:cNvSpPr/>
          <p:nvPr/>
        </p:nvSpPr>
        <p:spPr>
          <a:xfrm>
            <a:off x="7929315" y="6589889"/>
            <a:ext cx="1740750" cy="614116"/>
          </a:xfrm>
          <a:prstGeom prst="ellipse">
            <a:avLst/>
          </a:prstGeom>
          <a:solidFill>
            <a:srgbClr val="CC00CC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1" name="Oval 5"/>
          <p:cNvSpPr/>
          <p:nvPr/>
        </p:nvSpPr>
        <p:spPr>
          <a:xfrm>
            <a:off x="1894276" y="3851768"/>
            <a:ext cx="1535289" cy="923433"/>
          </a:xfrm>
          <a:prstGeom prst="ellipse">
            <a:avLst/>
          </a:prstGeom>
          <a:solidFill>
            <a:srgbClr val="0000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2" name="Oval 6"/>
          <p:cNvSpPr/>
          <p:nvPr/>
        </p:nvSpPr>
        <p:spPr>
          <a:xfrm>
            <a:off x="6394026" y="3851768"/>
            <a:ext cx="1535290" cy="923433"/>
          </a:xfrm>
          <a:prstGeom prst="ellipse">
            <a:avLst/>
          </a:prstGeom>
          <a:solidFill>
            <a:srgbClr val="000000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3" name="Oval 7"/>
          <p:cNvSpPr/>
          <p:nvPr/>
        </p:nvSpPr>
        <p:spPr>
          <a:xfrm>
            <a:off x="4334650" y="4006426"/>
            <a:ext cx="1332091" cy="614117"/>
          </a:xfrm>
          <a:prstGeom prst="ellipse">
            <a:avLst/>
          </a:prstGeom>
          <a:solidFill>
            <a:srgbClr val="66FF33">
              <a:alpha val="70195"/>
            </a:srgbClr>
          </a:solidFill>
          <a:ln w="38100" cap="sq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4" name="Text Box 14"/>
          <p:cNvSpPr txBox="1"/>
          <p:nvPr/>
        </p:nvSpPr>
        <p:spPr>
          <a:xfrm>
            <a:off x="4556195" y="501226"/>
            <a:ext cx="3144961" cy="71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487680" indent="-487680" defTabSz="1300480">
              <a:lnSpc>
                <a:spcPct val="100000"/>
              </a:lnSpc>
              <a:spcBef>
                <a:spcPts val="2300"/>
              </a:spcBef>
              <a:defRPr sz="3800">
                <a:solidFill>
                  <a:srgbClr val="CC00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B050"/>
                </a:solidFill>
              </a:rPr>
              <a:t>S2</a:t>
            </a:r>
            <a:r>
              <a:rPr b="0">
                <a:solidFill>
                  <a:srgbClr val="00B050"/>
                </a:solidFill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>
                <a:solidFill>
                  <a:srgbClr val="00B050"/>
                </a:solidFill>
              </a:rPr>
              <a:t>(</a:t>
            </a:r>
            <a:r>
              <a:rPr>
                <a:solidFill>
                  <a:srgbClr val="0070C0"/>
                </a:solidFill>
              </a:rPr>
              <a:t>S1Y</a:t>
            </a:r>
            <a:r>
              <a:rPr>
                <a:solidFill>
                  <a:srgbClr val="00B050"/>
                </a:solidFill>
              </a:rPr>
              <a:t>)</a:t>
            </a:r>
            <a:r>
              <a:rPr b="0">
                <a:solidFill>
                  <a:srgbClr val="00B050"/>
                </a:solidFill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395" name="Line 10"/>
          <p:cNvSpPr/>
          <p:nvPr/>
        </p:nvSpPr>
        <p:spPr>
          <a:xfrm>
            <a:off x="1625599" y="2315633"/>
            <a:ext cx="4260429" cy="1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6" name="Line 11"/>
          <p:cNvSpPr/>
          <p:nvPr/>
        </p:nvSpPr>
        <p:spPr>
          <a:xfrm flipH="1">
            <a:off x="5886027" y="2315633"/>
            <a:ext cx="1" cy="2817708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7" name="Line 12"/>
          <p:cNvSpPr/>
          <p:nvPr/>
        </p:nvSpPr>
        <p:spPr>
          <a:xfrm>
            <a:off x="5886027" y="5133340"/>
            <a:ext cx="4192694" cy="1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8" name="Line 13"/>
          <p:cNvSpPr/>
          <p:nvPr/>
        </p:nvSpPr>
        <p:spPr>
          <a:xfrm>
            <a:off x="10078720" y="5133340"/>
            <a:ext cx="1" cy="3142827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99" name="Line 14"/>
          <p:cNvSpPr/>
          <p:nvPr/>
        </p:nvSpPr>
        <p:spPr>
          <a:xfrm flipH="1" flipV="1">
            <a:off x="1625599" y="8276166"/>
            <a:ext cx="8453122" cy="1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00" name="Line 15"/>
          <p:cNvSpPr/>
          <p:nvPr/>
        </p:nvSpPr>
        <p:spPr>
          <a:xfrm flipH="1">
            <a:off x="1625599" y="2315633"/>
            <a:ext cx="1" cy="5960534"/>
          </a:xfrm>
          <a:prstGeom prst="line">
            <a:avLst/>
          </a:prstGeom>
          <a:ln w="101600" cap="sq">
            <a:solidFill>
              <a:srgbClr val="FF4568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3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01" name="1"/>
          <p:cNvSpPr txBox="1"/>
          <p:nvPr/>
        </p:nvSpPr>
        <p:spPr>
          <a:xfrm>
            <a:off x="1187608" y="8331875"/>
            <a:ext cx="32613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02" name="Oval 8"/>
          <p:cNvSpPr/>
          <p:nvPr/>
        </p:nvSpPr>
        <p:spPr>
          <a:xfrm>
            <a:off x="742295" y="1733973"/>
            <a:ext cx="7403768" cy="5852161"/>
          </a:xfrm>
          <a:prstGeom prst="ellipse">
            <a:avLst/>
          </a:prstGeom>
          <a:ln w="76200" cap="sq">
            <a:solidFill>
              <a:schemeClr val="accent4">
                <a:hueOff val="-1081314"/>
                <a:satOff val="4338"/>
                <a:lumOff val="-8931"/>
              </a:schemeClr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03" name="2"/>
          <p:cNvSpPr txBox="1"/>
          <p:nvPr/>
        </p:nvSpPr>
        <p:spPr>
          <a:xfrm>
            <a:off x="299935" y="4202294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04" name="Oval 9"/>
          <p:cNvSpPr/>
          <p:nvPr/>
        </p:nvSpPr>
        <p:spPr>
          <a:xfrm>
            <a:off x="3519546" y="2302933"/>
            <a:ext cx="7099107" cy="5852161"/>
          </a:xfrm>
          <a:prstGeom prst="ellipse">
            <a:avLst/>
          </a:prstGeom>
          <a:ln w="76200" cap="sq">
            <a:solidFill>
              <a:schemeClr val="accent3">
                <a:hueOff val="362282"/>
                <a:satOff val="31803"/>
                <a:lumOff val="-18242"/>
              </a:schemeClr>
            </a:solidFill>
          </a:ln>
        </p:spPr>
        <p:txBody>
          <a:bodyPr lIns="65023" tIns="65023" rIns="65023" bIns="65023" anchor="ctr"/>
          <a:lstStyle/>
          <a:p>
            <a:pPr defTabSz="1300480">
              <a:lnSpc>
                <a:spcPct val="100000"/>
              </a:lnSpc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05" name="3"/>
          <p:cNvSpPr txBox="1"/>
          <p:nvPr/>
        </p:nvSpPr>
        <p:spPr>
          <a:xfrm>
            <a:off x="10689583" y="4948789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4D186-F1AF-45A8-8231-DA4B4D23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2" y="354125"/>
            <a:ext cx="6262308" cy="1152045"/>
          </a:xfrm>
        </p:spPr>
        <p:txBody>
          <a:bodyPr/>
          <a:lstStyle/>
          <a:p>
            <a:pPr algn="r"/>
            <a:r>
              <a:rPr lang="zh-CN" altLang="en-US"/>
              <a:t>演示：青蛙过河动画（</a:t>
            </a:r>
            <a:r>
              <a:rPr lang="en-US" altLang="zh-CN"/>
              <a:t>N=8</a:t>
            </a:r>
            <a:r>
              <a:rPr lang="zh-CN" altLang="en-US"/>
              <a:t>）</a:t>
            </a:r>
          </a:p>
        </p:txBody>
      </p:sp>
      <p:pic>
        <p:nvPicPr>
          <p:cNvPr id="3" name="青蛙">
            <a:hlinkClick r:id="" action="ppaction://media"/>
            <a:extLst>
              <a:ext uri="{FF2B5EF4-FFF2-40B4-BE49-F238E27FC236}">
                <a16:creationId xmlns:a16="http://schemas.microsoft.com/office/drawing/2014/main" id="{F68B59F0-E47A-42E6-A34C-DA53A4B9DF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153" y="2096044"/>
            <a:ext cx="9823995" cy="73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494" name="总结思路"/>
          <p:cNvSpPr>
            <a:spLocks noGrp="1"/>
          </p:cNvSpPr>
          <p:nvPr>
            <p:ph type="title"/>
          </p:nvPr>
        </p:nvSpPr>
        <p:spPr>
          <a:xfrm>
            <a:off x="547201" y="354125"/>
            <a:ext cx="2590854" cy="1152045"/>
          </a:xfrm>
          <a:prstGeom prst="rect">
            <a:avLst/>
          </a:prstGeom>
        </p:spPr>
        <p:txBody>
          <a:bodyPr/>
          <a:lstStyle/>
          <a:p>
            <a:r>
              <a:t>总结思路</a:t>
            </a:r>
          </a:p>
        </p:txBody>
      </p:sp>
      <p:sp>
        <p:nvSpPr>
          <p:cNvPr id="495" name="Text Box 2"/>
          <p:cNvSpPr txBox="1"/>
          <p:nvPr/>
        </p:nvSpPr>
        <p:spPr>
          <a:xfrm>
            <a:off x="495259" y="2485585"/>
            <a:ext cx="12031700" cy="634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marL="650240" indent="-650240" defTabSz="1300480">
              <a:lnSpc>
                <a:spcPct val="120000"/>
              </a:lnSpc>
              <a:spcBef>
                <a:spcPts val="3400"/>
              </a:spcBef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这样</a:t>
            </a:r>
            <a:r>
              <a:t> L S1 S2 y R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系统分解为</a:t>
            </a:r>
            <a:r>
              <a:t>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650240" indent="-650240" defTabSz="1300480">
              <a:lnSpc>
                <a:spcPct val="120000"/>
              </a:lnSpc>
              <a:spcBef>
                <a:spcPts val="3400"/>
              </a:spcBef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（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</a:t>
            </a:r>
            <a:r>
              <a:t> S1 y S2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系统）</a:t>
            </a:r>
            <a:r>
              <a:t> +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（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S2</a:t>
            </a:r>
            <a:r>
              <a:t> S1 y R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系统）</a:t>
            </a:r>
          </a:p>
          <a:p>
            <a:pPr marL="650240" indent="-650240" defTabSz="1300480">
              <a:lnSpc>
                <a:spcPct val="120000"/>
              </a:lnSpc>
              <a:spcBef>
                <a:spcPts val="3700"/>
              </a:spcBef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</a:t>
            </a:r>
            <a:r>
              <a:rPr sz="3700">
                <a:solidFill>
                  <a:schemeClr val="accent1">
                    <a:lumOff val="-13575"/>
                  </a:schemeClr>
                </a:solidFill>
              </a:rPr>
              <a:t>= </a:t>
            </a:r>
            <a:r>
              <a:rPr sz="3700">
                <a:solidFill>
                  <a:schemeClr val="accent1">
                    <a:lumOff val="-13575"/>
                  </a:schemeClr>
                </a:solidFill>
                <a:latin typeface="黑体"/>
                <a:ea typeface="黑体"/>
                <a:cs typeface="黑体"/>
                <a:sym typeface="黑体"/>
              </a:rPr>
              <a:t>（</a:t>
            </a:r>
            <a:r>
              <a:rPr sz="3700">
                <a:solidFill>
                  <a:schemeClr val="accent1">
                    <a:lumOff val="-13575"/>
                  </a:schemeClr>
                </a:solidFill>
              </a:rPr>
              <a:t>L S y R </a:t>
            </a:r>
            <a:r>
              <a:rPr sz="3700">
                <a:solidFill>
                  <a:schemeClr val="accent1">
                    <a:lumOff val="-13575"/>
                  </a:schemeClr>
                </a:solidFill>
                <a:latin typeface="黑体"/>
                <a:ea typeface="黑体"/>
                <a:cs typeface="黑体"/>
                <a:sym typeface="黑体"/>
              </a:rPr>
              <a:t>系统）</a:t>
            </a:r>
            <a:r>
              <a:rPr sz="3700">
                <a:solidFill>
                  <a:schemeClr val="accent1">
                    <a:lumOff val="-13575"/>
                  </a:schemeClr>
                </a:solidFill>
              </a:rPr>
              <a:t>+ </a:t>
            </a:r>
            <a:r>
              <a:rPr sz="3700">
                <a:solidFill>
                  <a:schemeClr val="accent1">
                    <a:lumOff val="-13575"/>
                  </a:schemeClr>
                </a:solidFill>
                <a:latin typeface="黑体"/>
                <a:ea typeface="黑体"/>
                <a:cs typeface="黑体"/>
                <a:sym typeface="黑体"/>
              </a:rPr>
              <a:t>（</a:t>
            </a:r>
            <a:r>
              <a:rPr sz="3700">
                <a:solidFill>
                  <a:schemeClr val="accent1">
                    <a:lumOff val="-13575"/>
                  </a:schemeClr>
                </a:solidFill>
              </a:rPr>
              <a:t>L S y R </a:t>
            </a:r>
            <a:r>
              <a:rPr sz="3700">
                <a:solidFill>
                  <a:schemeClr val="accent1">
                    <a:lumOff val="-13575"/>
                  </a:schemeClr>
                </a:solidFill>
                <a:latin typeface="黑体"/>
                <a:ea typeface="黑体"/>
                <a:cs typeface="黑体"/>
                <a:sym typeface="黑体"/>
              </a:rPr>
              <a:t>系统）</a:t>
            </a:r>
          </a:p>
          <a:p>
            <a:pPr marL="650240" indent="-650240" defTabSz="1300480">
              <a:lnSpc>
                <a:spcPct val="120000"/>
              </a:lnSpc>
              <a:spcBef>
                <a:spcPts val="3400"/>
              </a:spcBef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=  2 *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（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</a:t>
            </a:r>
            <a:r>
              <a:t> S y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</a:t>
            </a:r>
            <a:r>
              <a:t>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系统）</a:t>
            </a:r>
            <a:br>
              <a:rPr b="0">
                <a:latin typeface="黑体"/>
                <a:ea typeface="黑体"/>
                <a:cs typeface="黑体"/>
                <a:sym typeface="黑体"/>
              </a:rPr>
            </a:br>
            <a:r>
              <a:t>=  2 * Jump (1,1)</a:t>
            </a:r>
          </a:p>
          <a:p>
            <a:pPr marL="650240" indent="-650240" defTabSz="1300480">
              <a:lnSpc>
                <a:spcPct val="120000"/>
              </a:lnSpc>
              <a:spcBef>
                <a:spcPts val="3700"/>
              </a:spcBef>
              <a:defRPr sz="3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用归纳法，可得:</a:t>
            </a:r>
            <a:br>
              <a:rPr b="0">
                <a:latin typeface="黑体"/>
                <a:ea typeface="黑体"/>
                <a:cs typeface="黑体"/>
                <a:sym typeface="黑体"/>
              </a:rPr>
            </a:br>
            <a:r>
              <a:t>Jump(S, y) = 2 * Jump(S-1, y)</a:t>
            </a:r>
          </a:p>
        </p:txBody>
      </p:sp>
      <p:sp>
        <p:nvSpPr>
          <p:cNvPr id="496" name="Text Box 3"/>
          <p:cNvSpPr txBox="1"/>
          <p:nvPr/>
        </p:nvSpPr>
        <p:spPr>
          <a:xfrm>
            <a:off x="8931623" y="4162162"/>
            <a:ext cx="3979585" cy="1082549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marL="30084" indent="-30084" defTabSz="1300480">
              <a:lnSpc>
                <a:spcPct val="100000"/>
              </a:lnSpc>
              <a:spcBef>
                <a:spcPts val="2300"/>
              </a:spcBef>
              <a:defRPr b="0">
                <a:solidFill>
                  <a:srgbClr val="FFFF00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rPr>
                <a:latin typeface="冬青黑体简体中文 W3"/>
                <a:ea typeface="冬青黑体简体中文 W3"/>
                <a:cs typeface="冬青黑体简体中文 W3"/>
                <a:sym typeface="冬青黑体简体中文 W3"/>
              </a:rPr>
              <a:t>柱子</a:t>
            </a:r>
            <a:r>
              <a:t>S</a:t>
            </a:r>
            <a:r>
              <a:rPr>
                <a:latin typeface="冬青黑体简体中文 W3"/>
                <a:ea typeface="冬青黑体简体中文 W3"/>
                <a:cs typeface="冬青黑体简体中文 W3"/>
                <a:sym typeface="冬青黑体简体中文 W3"/>
              </a:rPr>
              <a:t>与左右岸功能相似：可以落多只青蛙！</a:t>
            </a:r>
          </a:p>
        </p:txBody>
      </p:sp>
      <p:sp>
        <p:nvSpPr>
          <p:cNvPr id="497" name="线条"/>
          <p:cNvSpPr/>
          <p:nvPr/>
        </p:nvSpPr>
        <p:spPr>
          <a:xfrm>
            <a:off x="2583372" y="4162162"/>
            <a:ext cx="1" cy="722379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8" name="线条"/>
          <p:cNvSpPr/>
          <p:nvPr/>
        </p:nvSpPr>
        <p:spPr>
          <a:xfrm>
            <a:off x="3336983" y="4162161"/>
            <a:ext cx="1" cy="722379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9" name="线条"/>
          <p:cNvSpPr/>
          <p:nvPr/>
        </p:nvSpPr>
        <p:spPr>
          <a:xfrm>
            <a:off x="6046651" y="4162160"/>
            <a:ext cx="1" cy="722379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0" name="线条"/>
          <p:cNvSpPr/>
          <p:nvPr/>
        </p:nvSpPr>
        <p:spPr>
          <a:xfrm>
            <a:off x="6511109" y="4162160"/>
            <a:ext cx="1" cy="722379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503" name="算法思路的与或图"/>
          <p:cNvSpPr>
            <a:spLocks noGrp="1"/>
          </p:cNvSpPr>
          <p:nvPr>
            <p:ph type="title"/>
          </p:nvPr>
        </p:nvSpPr>
        <p:spPr>
          <a:xfrm>
            <a:off x="547201" y="354125"/>
            <a:ext cx="4509708" cy="1152045"/>
          </a:xfrm>
          <a:prstGeom prst="rect">
            <a:avLst/>
          </a:prstGeom>
        </p:spPr>
        <p:txBody>
          <a:bodyPr/>
          <a:lstStyle/>
          <a:p>
            <a:r>
              <a:t>算法思路的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与或图</a:t>
            </a:r>
          </a:p>
        </p:txBody>
      </p:sp>
      <p:sp>
        <p:nvSpPr>
          <p:cNvPr id="504" name="练习：当S=3，y=4时，在与或图上递归计算 Jump(3, 4)。"/>
          <p:cNvSpPr txBox="1"/>
          <p:nvPr/>
        </p:nvSpPr>
        <p:spPr>
          <a:xfrm>
            <a:off x="657405" y="8709752"/>
            <a:ext cx="11557651" cy="67807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课后</a:t>
            </a:r>
            <a:r>
              <a:rPr>
                <a:highlight>
                  <a:srgbClr val="FFFF00"/>
                </a:highlight>
              </a:rPr>
              <a:t>练习：当S=3，y=4时，</a:t>
            </a:r>
            <a:r>
              <a:rPr lang="zh-CN" altLang="en-US">
                <a:highlight>
                  <a:srgbClr val="FFFF00"/>
                </a:highlight>
              </a:rPr>
              <a:t>通过</a:t>
            </a:r>
            <a:r>
              <a:rPr>
                <a:highlight>
                  <a:srgbClr val="FFFF00"/>
                </a:highlight>
              </a:rPr>
              <a:t>与或图上递归计算 Jump(3, 4)。</a:t>
            </a:r>
          </a:p>
        </p:txBody>
      </p:sp>
      <p:pic>
        <p:nvPicPr>
          <p:cNvPr id="50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64" y="2235773"/>
            <a:ext cx="11391872" cy="5765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508" name="#include &lt;iostream&gt;…"/>
          <p:cNvSpPr txBox="1"/>
          <p:nvPr/>
        </p:nvSpPr>
        <p:spPr>
          <a:xfrm>
            <a:off x="905690" y="381596"/>
            <a:ext cx="11312392" cy="89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8492A"/>
                </a:solidFill>
                <a:latin typeface="Lucida Console" panose="020B0609040504020204" pitchFamily="49" charset="0"/>
              </a:rPr>
              <a:t>#include </a:t>
            </a:r>
            <a:r>
              <a:rPr>
                <a:latin typeface="Lucida Console" panose="020B060904050402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latin typeface="Lucida Console" panose="020B060904050402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CN">
                <a:latin typeface="Lucida Console" panose="020B0609040504020204" pitchFamily="49" charset="0"/>
              </a:rPr>
              <a:t> Jump(</a:t>
            </a:r>
            <a:r>
              <a:rPr lang="en-US" altLang="zh-CN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CN">
                <a:latin typeface="Lucida Console" panose="020B0609040504020204" pitchFamily="49" charset="0"/>
              </a:rPr>
              <a:t> S, </a:t>
            </a:r>
            <a:r>
              <a:rPr lang="en-US" altLang="zh-CN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CN">
                <a:latin typeface="Lucida Console" panose="020B0609040504020204" pitchFamily="49" charset="0"/>
              </a:rPr>
              <a:t> y) {</a:t>
            </a:r>
            <a:endParaRPr lang="en-US" altLang="zh-CN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>
                <a:latin typeface="Lucida Console" panose="020B0609040504020204" pitchFamily="49" charset="0"/>
              </a:rPr>
              <a:t>    </a:t>
            </a:r>
            <a:r>
              <a:rPr lang="en-US" altLang="zh-CN"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 lang="en-US" altLang="zh-CN">
                <a:latin typeface="Lucida Console" panose="020B0609040504020204" pitchFamily="49" charset="0"/>
              </a:rPr>
              <a:t> (S == </a:t>
            </a:r>
            <a:r>
              <a:rPr lang="en-US" altLang="zh-CN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lang="en-US" altLang="zh-CN">
                <a:latin typeface="Lucida Console" panose="020B0609040504020204" pitchFamily="49" charset="0"/>
              </a:rPr>
              <a:t>) </a:t>
            </a:r>
            <a:r>
              <a:rPr lang="en-US" altLang="zh-CN"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 lang="en-US" altLang="zh-CN">
                <a:latin typeface="Lucida Console" panose="020B0609040504020204" pitchFamily="49" charset="0"/>
              </a:rPr>
              <a:t> y+</a:t>
            </a:r>
            <a:r>
              <a:rPr lang="en-US" altLang="zh-CN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CN">
                <a:latin typeface="Lucida Console" panose="020B0609040504020204" pitchFamily="49" charset="0"/>
              </a:rPr>
              <a:t>;</a:t>
            </a:r>
            <a:endParaRPr lang="en-US" altLang="zh-CN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>
                <a:latin typeface="Lucida Console" panose="020B0609040504020204" pitchFamily="49" charset="0"/>
              </a:rPr>
              <a:t>    return </a:t>
            </a:r>
            <a:r>
              <a:rPr lang="en-US" altLang="zh-CN"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 lang="en-US" altLang="zh-CN">
                <a:latin typeface="Lucida Console" panose="020B0609040504020204" pitchFamily="49" charset="0"/>
              </a:rPr>
              <a:t> * </a:t>
            </a:r>
            <a:r>
              <a:rPr lang="en-US" altLang="zh-CN">
                <a:solidFill>
                  <a:srgbClr val="31595D"/>
                </a:solidFill>
                <a:latin typeface="Lucida Console" panose="020B0609040504020204" pitchFamily="49" charset="0"/>
              </a:rPr>
              <a:t>Jump</a:t>
            </a:r>
            <a:r>
              <a:rPr lang="en-US" altLang="zh-CN">
                <a:latin typeface="Lucida Console" panose="020B0609040504020204" pitchFamily="49" charset="0"/>
              </a:rPr>
              <a:t>(S-</a:t>
            </a:r>
            <a:r>
              <a:rPr lang="en-US" altLang="zh-CN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CN">
                <a:latin typeface="Lucida Console" panose="020B0609040504020204" pitchFamily="49" charset="0"/>
              </a:rPr>
              <a:t>, y);</a:t>
            </a:r>
            <a:endParaRPr lang="en-US" altLang="zh-CN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>
                <a:latin typeface="Lucida Console" panose="020B0609040504020204" pitchFamily="49" charset="0"/>
              </a:rPr>
              <a:t>}</a:t>
            </a: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main(){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S, y, sum;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&lt;&lt; </a:t>
            </a:r>
            <a:r>
              <a:rPr>
                <a:latin typeface="Lucida Console" panose="020B0609040504020204" pitchFamily="49" charset="0"/>
              </a:rPr>
              <a:t>"请输入石柱数S="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cin</a:t>
            </a:r>
            <a:r>
              <a:rPr>
                <a:latin typeface="Lucida Console" panose="020B0609040504020204" pitchFamily="49" charset="0"/>
              </a:rPr>
              <a:t> &gt;&gt; S;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&lt;&lt; </a:t>
            </a:r>
            <a:r>
              <a:rPr>
                <a:latin typeface="Lucida Console" panose="020B0609040504020204" pitchFamily="49" charset="0"/>
              </a:rPr>
              <a:t>"请输入荷叶数y="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cin</a:t>
            </a:r>
            <a:r>
              <a:rPr>
                <a:latin typeface="Lucida Console" panose="020B0609040504020204" pitchFamily="49" charset="0"/>
              </a:rPr>
              <a:t> &gt;&gt; y;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sum =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Jump</a:t>
            </a:r>
            <a:r>
              <a:rPr>
                <a:latin typeface="Lucida Console" panose="020B0609040504020204" pitchFamily="49" charset="0"/>
              </a:rPr>
              <a:t>(S, y);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D12F1B"/>
                </a:solidFill>
                <a:latin typeface="Lucida Console" panose="020B0609040504020204" pitchFamily="49" charset="0"/>
              </a:rPr>
              <a:t>"Jump("</a:t>
            </a:r>
            <a:r>
              <a:rPr>
                <a:latin typeface="Lucida Console" panose="020B0609040504020204" pitchFamily="49" charset="0"/>
              </a:rPr>
              <a:t> &lt;&lt; S &lt;&lt; </a:t>
            </a:r>
            <a:r>
              <a:rPr>
                <a:solidFill>
                  <a:srgbClr val="D12F1B"/>
                </a:solidFill>
                <a:latin typeface="Lucida Console" panose="020B0609040504020204" pitchFamily="49" charset="0"/>
              </a:rPr>
              <a:t>","</a:t>
            </a:r>
            <a:r>
              <a:rPr>
                <a:latin typeface="Lucida Console" panose="020B0609040504020204" pitchFamily="49" charset="0"/>
              </a:rPr>
              <a:t> &lt;&lt; y &lt;&lt; </a:t>
            </a:r>
            <a:r>
              <a:rPr>
                <a:solidFill>
                  <a:srgbClr val="D12F1B"/>
                </a:solidFill>
                <a:latin typeface="Lucida Console" panose="020B0609040504020204" pitchFamily="49" charset="0"/>
              </a:rPr>
              <a:t>") = 2"</a:t>
            </a:r>
            <a:r>
              <a:rPr>
                <a:latin typeface="Lucida Console" panose="020B0609040504020204" pitchFamily="49" charset="0"/>
              </a:rPr>
              <a:t> &lt;&lt; sum &lt;&lt; </a:t>
            </a:r>
            <a:r>
              <a:rPr>
                <a:solidFill>
                  <a:srgbClr val="3E1E81"/>
                </a:solidFill>
                <a:latin typeface="Lucida Console" panose="020B0609040504020204" pitchFamily="49" charset="0"/>
              </a:rPr>
              <a:t>endl</a:t>
            </a:r>
            <a:r>
              <a:rPr>
                <a:latin typeface="Lucida Console" panose="020B0609040504020204" pitchFamily="49" charset="0"/>
              </a:rPr>
              <a:t>;</a:t>
            </a:r>
            <a:br>
              <a:rPr>
                <a:latin typeface="Lucida Console" panose="020B0609040504020204" pitchFamily="49" charset="0"/>
              </a:rPr>
            </a:b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return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150" name="【任务9.3】九连环求解"/>
          <p:cNvSpPr>
            <a:spLocks noGrp="1"/>
          </p:cNvSpPr>
          <p:nvPr>
            <p:ph type="title"/>
          </p:nvPr>
        </p:nvSpPr>
        <p:spPr>
          <a:xfrm>
            <a:off x="547201" y="354125"/>
            <a:ext cx="5472599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</a:t>
            </a:r>
            <a:r>
              <a:rPr lang="en-US" altLang="zh-CN"/>
              <a:t>5</a:t>
            </a:r>
            <a:r>
              <a:t>】九连环求解</a:t>
            </a:r>
          </a:p>
        </p:txBody>
      </p:sp>
      <p:pic>
        <p:nvPicPr>
          <p:cNvPr id="15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460" y="6767770"/>
            <a:ext cx="6770121" cy="274423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139B79-38FA-F564-F1CA-59A0D157F439}"/>
              </a:ext>
            </a:extLst>
          </p:cNvPr>
          <p:cNvSpPr txBox="1"/>
          <p:nvPr/>
        </p:nvSpPr>
        <p:spPr>
          <a:xfrm>
            <a:off x="488745" y="1930932"/>
            <a:ext cx="12246264" cy="45398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0"/>
              <a:t>        九连环在中国差不多有二千年的历史。在古代，对于人们来说，九连环不算是一种玩具，而是代表智慧的象征。</a:t>
            </a:r>
            <a:endParaRPr lang="en-US" altLang="zh-CN" sz="2800" b="0"/>
          </a:p>
          <a:p>
            <a:pPr algn="just">
              <a:lnSpc>
                <a:spcPct val="150000"/>
              </a:lnSpc>
            </a:pPr>
            <a:r>
              <a:rPr lang="en-US" altLang="zh-CN" sz="2800" b="0"/>
              <a:t>        </a:t>
            </a:r>
            <a:r>
              <a:rPr lang="zh-CN" altLang="en-US" sz="2800" b="0"/>
              <a:t>西汉才女、辞赋家司马相如之妻卓文君在给司马相如的信中写有“九连环从中折断”的句子。北宋文学家、“婉约派”代表词人之一的周邦彦也留下关于九连环的名句“纵妙手、能解连环。” 清代</a:t>
            </a:r>
            <a:r>
              <a:rPr lang="en-US" altLang="zh-CN" sz="2800" b="0"/>
              <a:t>《</a:t>
            </a:r>
            <a:r>
              <a:rPr lang="zh-CN" altLang="en-US" sz="2800" b="0"/>
              <a:t>红楼梦</a:t>
            </a:r>
            <a:r>
              <a:rPr lang="en-US" altLang="zh-CN" sz="2800" b="0"/>
              <a:t>》</a:t>
            </a:r>
            <a:r>
              <a:rPr lang="zh-CN" altLang="en-US" sz="2800" b="0"/>
              <a:t>中也有林黛玉巧解九连环的记载。</a:t>
            </a:r>
            <a:endParaRPr lang="en-US" altLang="zh-CN" sz="2800" b="0"/>
          </a:p>
          <a:p>
            <a:pPr algn="just">
              <a:lnSpc>
                <a:spcPct val="150000"/>
              </a:lnSpc>
            </a:pPr>
            <a:r>
              <a:rPr lang="zh-CN" altLang="en-US" sz="2800" b="0"/>
              <a:t>        请你编写一个程序，输出九连环的操作步骤（上九环、下九环）。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14E62E-807B-DE31-1E4C-DF9216503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1" y="6873602"/>
            <a:ext cx="3881583" cy="253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150" name="【任务9.3】九连环求解"/>
          <p:cNvSpPr>
            <a:spLocks noGrp="1"/>
          </p:cNvSpPr>
          <p:nvPr>
            <p:ph type="title"/>
          </p:nvPr>
        </p:nvSpPr>
        <p:spPr>
          <a:xfrm>
            <a:off x="547201" y="354125"/>
            <a:ext cx="5472599" cy="1152045"/>
          </a:xfrm>
          <a:prstGeom prst="rect">
            <a:avLst/>
          </a:prstGeom>
        </p:spPr>
        <p:txBody>
          <a:bodyPr/>
          <a:lstStyle/>
          <a:p>
            <a:r>
              <a:t>九连环</a:t>
            </a:r>
            <a:r>
              <a:rPr lang="zh-CN" altLang="en-US"/>
              <a:t>的玩法技巧</a:t>
            </a:r>
            <a:endParaRPr/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/>
          <a:srcRect l="3566" t="31114" r="4459" b="21235"/>
          <a:stretch>
            <a:fillRect/>
          </a:stretch>
        </p:blipFill>
        <p:spPr>
          <a:xfrm>
            <a:off x="475282" y="5641847"/>
            <a:ext cx="12370565" cy="3604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2" y="2271217"/>
            <a:ext cx="5897809" cy="23906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0CD5DD-057F-4264-8C92-ED74E4F06AB2}"/>
              </a:ext>
            </a:extLst>
          </p:cNvPr>
          <p:cNvSpPr txBox="1"/>
          <p:nvPr/>
        </p:nvSpPr>
        <p:spPr>
          <a:xfrm>
            <a:off x="547201" y="4876800"/>
            <a:ext cx="3014605" cy="648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rtlCol="0" anchor="ctr">
            <a:spAutoFit/>
          </a:bodyPr>
          <a:lstStyle/>
          <a:p>
            <a:pPr algn="ctr" defTabSz="439419">
              <a:lnSpc>
                <a:spcPct val="120000"/>
              </a:lnSpc>
              <a:tabLst>
                <a:tab pos="431800" algn="l"/>
              </a:tabLst>
            </a:pPr>
            <a:r>
              <a:rPr lang="zh-CN" altLang="en-US" sz="3200">
                <a:solidFill>
                  <a:schemeClr val="tx1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技巧（算法）：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B44C77-E880-3827-5A9D-F13849A2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56" y="2335858"/>
            <a:ext cx="3839152" cy="25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7509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155" name="【任务9.3】九连环求解"/>
          <p:cNvSpPr>
            <a:spLocks noGrp="1"/>
          </p:cNvSpPr>
          <p:nvPr>
            <p:ph type="title"/>
          </p:nvPr>
        </p:nvSpPr>
        <p:spPr>
          <a:xfrm>
            <a:off x="547201" y="354125"/>
            <a:ext cx="8922382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t>九连环求解</a:t>
            </a:r>
            <a:r>
              <a:rPr lang="zh-CN" altLang="en-US"/>
              <a:t>的“伪代码”（</a:t>
            </a:r>
            <a:r>
              <a:rPr lang="en-US" altLang="zh-CN"/>
              <a:t>Python</a:t>
            </a:r>
            <a:r>
              <a:rPr lang="zh-CN" altLang="en-US"/>
              <a:t>语言描述）</a:t>
            </a:r>
            <a:endParaRPr/>
          </a:p>
        </p:txBody>
      </p:sp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83" y="2008551"/>
            <a:ext cx="8239434" cy="7581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511" name="思考题"/>
          <p:cNvSpPr>
            <a:spLocks noGrp="1"/>
          </p:cNvSpPr>
          <p:nvPr>
            <p:ph type="title"/>
          </p:nvPr>
        </p:nvSpPr>
        <p:spPr>
          <a:xfrm>
            <a:off x="547201" y="354125"/>
            <a:ext cx="2436119" cy="1152045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</p:spPr>
        <p:txBody>
          <a:bodyPr/>
          <a:lstStyle/>
          <a:p>
            <a:r>
              <a:t>思考题</a:t>
            </a:r>
          </a:p>
        </p:txBody>
      </p:sp>
      <p:sp>
        <p:nvSpPr>
          <p:cNvPr id="512" name="请按照【任务9.3】中的Python程序的算法思路，用C++语言实现对九连环问题的求解。"/>
          <p:cNvSpPr txBox="1"/>
          <p:nvPr/>
        </p:nvSpPr>
        <p:spPr>
          <a:xfrm>
            <a:off x="7012568" y="2365944"/>
            <a:ext cx="5665647" cy="1970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请按照【任务</a:t>
            </a:r>
            <a:r>
              <a:rPr lang="en-US"/>
              <a:t>9</a:t>
            </a:r>
            <a:r>
              <a:t>.</a:t>
            </a:r>
            <a:r>
              <a:rPr lang="en-US" altLang="zh-CN"/>
              <a:t>5</a:t>
            </a:r>
            <a:r>
              <a:t>】中的Python</a:t>
            </a:r>
            <a:r>
              <a:rPr lang="zh-CN" altLang="en-US"/>
              <a:t>语言描述的</a:t>
            </a:r>
            <a:r>
              <a:t>算法思路，用C++语言实现对九连环问题的求解。</a:t>
            </a:r>
          </a:p>
        </p:txBody>
      </p:sp>
      <p:pic>
        <p:nvPicPr>
          <p:cNvPr id="513" name="图像" descr="图像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1" y="2361329"/>
            <a:ext cx="6112628" cy="6978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aphicFrame>
        <p:nvGraphicFramePr>
          <p:cNvPr id="55" name="表格"/>
          <p:cNvGraphicFramePr/>
          <p:nvPr/>
        </p:nvGraphicFramePr>
        <p:xfrm>
          <a:off x="1506818" y="2217171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A"/>
          <p:cNvSpPr txBox="1"/>
          <p:nvPr/>
        </p:nvSpPr>
        <p:spPr>
          <a:xfrm>
            <a:off x="741167" y="2340942"/>
            <a:ext cx="37528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7" name="0"/>
          <p:cNvSpPr txBox="1"/>
          <p:nvPr/>
        </p:nvSpPr>
        <p:spPr>
          <a:xfrm>
            <a:off x="1687864" y="3114241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8" name="n-1"/>
          <p:cNvSpPr txBox="1"/>
          <p:nvPr/>
        </p:nvSpPr>
        <p:spPr>
          <a:xfrm>
            <a:off x="11635458" y="3114241"/>
            <a:ext cx="707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n-1</a:t>
            </a:r>
          </a:p>
        </p:txBody>
      </p:sp>
      <p:graphicFrame>
        <p:nvGraphicFramePr>
          <p:cNvPr id="59" name="表格"/>
          <p:cNvGraphicFramePr/>
          <p:nvPr/>
        </p:nvGraphicFramePr>
        <p:xfrm>
          <a:off x="1420461" y="3757419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606060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5">
                        <a:hueOff val="-152896"/>
                        <a:lumOff val="12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606060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" name="表格"/>
          <p:cNvGraphicFramePr/>
          <p:nvPr/>
        </p:nvGraphicFramePr>
        <p:xfrm>
          <a:off x="1388070" y="5047779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606060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5">
                        <a:hueOff val="-152896"/>
                        <a:lumOff val="12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606060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1" name="矩形 矩形" descr="矩形 矩形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48" y="4858530"/>
            <a:ext cx="10190727" cy="1184684"/>
          </a:xfrm>
          <a:prstGeom prst="rect">
            <a:avLst/>
          </a:prstGeom>
        </p:spPr>
      </p:pic>
      <p:sp>
        <p:nvSpPr>
          <p:cNvPr id="63" name="【任务9.1】用递归实现选择排序算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.1】用递归实现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选择排序</a:t>
            </a:r>
            <a:r>
              <a:t>算法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4FA2CF-43EA-443C-891F-10CD6656F498}"/>
              </a:ext>
            </a:extLst>
          </p:cNvPr>
          <p:cNvSpPr txBox="1"/>
          <p:nvPr/>
        </p:nvSpPr>
        <p:spPr>
          <a:xfrm>
            <a:off x="3713175" y="6489058"/>
            <a:ext cx="5578450" cy="477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rtlCol="0" anchor="ctr">
            <a:spAutoFit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</a:pPr>
            <a:r>
              <a:rPr lang="zh-CN" altLang="en-US" sz="2200">
                <a:solidFill>
                  <a:schemeClr val="tx1"/>
                </a:solidFill>
                <a:latin typeface="Lucida Console" panose="020B0609040504020204" pitchFamily="49" charset="0"/>
                <a:ea typeface="Menlo"/>
                <a:cs typeface="Menlo"/>
                <a:sym typeface="Menlo"/>
              </a:rPr>
              <a:t>对数组剩余部分的元素集合，重复上述操作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2" presetClass="emph" presetSubtype="0" repeatCount="2000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Rot by="30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1" animBg="1" advAuto="0"/>
      <p:bldP spid="61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#include &lt;iostream&gt;…"/>
          <p:cNvSpPr txBox="1"/>
          <p:nvPr/>
        </p:nvSpPr>
        <p:spPr>
          <a:xfrm>
            <a:off x="2498467" y="3440177"/>
            <a:ext cx="8007866" cy="2873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#include &lt;iostream&gt;</a:t>
            </a:r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using namespace std;</a:t>
            </a:r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main()</a:t>
            </a:r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cout &lt;&lt; </a:t>
            </a:r>
            <a:r>
              <a:rPr>
                <a:solidFill>
                  <a:srgbClr val="FFFFFF"/>
                </a:solidFill>
              </a:rPr>
              <a:t>"</a:t>
            </a:r>
            <a:r>
              <a:rPr b="1">
                <a:solidFill>
                  <a:srgbClr val="FFFFFF"/>
                </a:solidFill>
              </a:rPr>
              <a:t>END. See you later!</a:t>
            </a:r>
            <a:r>
              <a:rPr>
                <a:solidFill>
                  <a:srgbClr val="FFFFFF"/>
                </a:solidFill>
              </a:rPr>
              <a:t>"</a:t>
            </a:r>
            <a:r>
              <a:t> &lt;&lt; endl;</a:t>
            </a:r>
          </a:p>
          <a:p>
            <a:pPr marL="487680" lvl="1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return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0</a:t>
            </a:r>
            <a:r>
              <a:t>;</a:t>
            </a:r>
          </a:p>
          <a:p>
            <a:pPr marL="487680" lvl="1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aphicFrame>
        <p:nvGraphicFramePr>
          <p:cNvPr id="66" name="表格"/>
          <p:cNvGraphicFramePr/>
          <p:nvPr/>
        </p:nvGraphicFramePr>
        <p:xfrm>
          <a:off x="1506818" y="2217171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606060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606060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" name="A"/>
          <p:cNvSpPr txBox="1"/>
          <p:nvPr/>
        </p:nvSpPr>
        <p:spPr>
          <a:xfrm>
            <a:off x="741167" y="2340942"/>
            <a:ext cx="37528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68" name="select_sort(A, n)的算法思路（伪代码）：…"/>
          <p:cNvSpPr txBox="1"/>
          <p:nvPr/>
        </p:nvSpPr>
        <p:spPr>
          <a:xfrm>
            <a:off x="1374630" y="6697363"/>
            <a:ext cx="10801922" cy="2578895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/>
            </a:pPr>
            <a:r>
              <a:t>select_sort(A, n)的算法思路（伪代码）：</a:t>
            </a:r>
          </a:p>
          <a:p>
            <a:pPr marL="595312" indent="-595312">
              <a:buSzPct val="100000"/>
              <a:buAutoNum type="arabicPeriod"/>
              <a:defRPr sz="25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从数组A中找出最小值，其下标为 smallest</a:t>
            </a:r>
          </a:p>
          <a:p>
            <a:pPr marL="595312" indent="-595312">
              <a:buSzPct val="100000"/>
              <a:buAutoNum type="arabicPeriod"/>
              <a:defRPr sz="25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将A[0]与A[smallest]的值进行交换</a:t>
            </a:r>
          </a:p>
          <a:p>
            <a:pPr marL="595312" indent="-595312">
              <a:buSzPct val="100000"/>
              <a:buAutoNum type="arabicPeriod"/>
              <a:defRPr sz="25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调用select_sort(A+1, n-1) 对数组的剩余部分进行排序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【递归】</a:t>
            </a:r>
          </a:p>
        </p:txBody>
      </p:sp>
      <p:sp>
        <p:nvSpPr>
          <p:cNvPr id="69" name="0"/>
          <p:cNvSpPr txBox="1"/>
          <p:nvPr/>
        </p:nvSpPr>
        <p:spPr>
          <a:xfrm>
            <a:off x="1687864" y="3114241"/>
            <a:ext cx="326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" name="n-1"/>
          <p:cNvSpPr txBox="1"/>
          <p:nvPr/>
        </p:nvSpPr>
        <p:spPr>
          <a:xfrm>
            <a:off x="11635458" y="3114241"/>
            <a:ext cx="70713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n-1</a:t>
            </a:r>
          </a:p>
        </p:txBody>
      </p:sp>
      <p:graphicFrame>
        <p:nvGraphicFramePr>
          <p:cNvPr id="71" name="表格"/>
          <p:cNvGraphicFramePr/>
          <p:nvPr/>
        </p:nvGraphicFramePr>
        <p:xfrm>
          <a:off x="1420461" y="3757419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606060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5">
                        <a:hueOff val="-152896"/>
                        <a:lumOff val="12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606060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表格"/>
          <p:cNvGraphicFramePr/>
          <p:nvPr/>
        </p:nvGraphicFramePr>
        <p:xfrm>
          <a:off x="1388070" y="5047779"/>
          <a:ext cx="10789215" cy="807989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1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192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606060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7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...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5">
                        <a:hueOff val="-152896"/>
                        <a:lumOff val="12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B8B8B8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B8B8B8"/>
                      </a:solidFill>
                      <a:miter lim="400000"/>
                    </a:lnL>
                    <a:lnR w="50800">
                      <a:solidFill>
                        <a:srgbClr val="606060"/>
                      </a:solidFill>
                      <a:miter lim="400000"/>
                    </a:lnR>
                    <a:lnT w="50800">
                      <a:solidFill>
                        <a:srgbClr val="606060"/>
                      </a:solidFill>
                      <a:miter lim="400000"/>
                    </a:lnT>
                    <a:lnB w="508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3" name="矩形 矩形" descr="矩形 矩形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48" y="4858530"/>
            <a:ext cx="10190727" cy="1184684"/>
          </a:xfrm>
          <a:prstGeom prst="rect">
            <a:avLst/>
          </a:prstGeom>
        </p:spPr>
      </p:pic>
      <p:sp>
        <p:nvSpPr>
          <p:cNvPr id="75" name="【任务9.1】用递归实现选择排序算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.1】用递归实现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选择排序</a:t>
            </a:r>
            <a:r>
              <a:t>算法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8" name="#include &lt;iostream&gt;…"/>
          <p:cNvSpPr txBox="1"/>
          <p:nvPr/>
        </p:nvSpPr>
        <p:spPr>
          <a:xfrm>
            <a:off x="1864686" y="2285833"/>
            <a:ext cx="9278181" cy="6978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8492A"/>
                </a:solidFill>
                <a:latin typeface="Lucida Console" panose="020B0609040504020204" pitchFamily="49" charset="0"/>
              </a:rPr>
              <a:t>#include </a:t>
            </a:r>
            <a:r>
              <a:rPr>
                <a:latin typeface="Lucida Console" panose="020B060904050402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latin typeface="Lucida Console" panose="020B060904050402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select_sort(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A[],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n);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main()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A[] = 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5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6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7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4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};  </a:t>
            </a:r>
            <a:r>
              <a:rPr>
                <a:latin typeface="Lucida Console" panose="020B0609040504020204" pitchFamily="49" charset="0"/>
              </a:rPr>
              <a:t>// just for test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num =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(A)/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(A[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31595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select_sort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(A, num);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 i&lt;num; i++)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A[i] &lt;&lt;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' '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3E1E81"/>
                </a:solidFill>
                <a:latin typeface="Lucida Console" panose="020B0609040504020204" pitchFamily="49" charset="0"/>
              </a:rPr>
              <a:t>endl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3" name="【任务9.1】用递归实现选择排序算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.1】用递归实现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选择排序</a:t>
            </a:r>
            <a:r>
              <a:t>算法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86" name="void select_sort(int A[], int n) {…"/>
          <p:cNvSpPr txBox="1"/>
          <p:nvPr/>
        </p:nvSpPr>
        <p:spPr>
          <a:xfrm>
            <a:off x="2621644" y="1965051"/>
            <a:ext cx="7748916" cy="7791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select_sort(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A[],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n)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1. 检查递归是否中止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(n ==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2. 查找最小元素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smallest 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; i&lt;n; i++)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(A[i] &lt; A[smallest]) smallest = i;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3. 将最小元素与A[0]交换（如果需要的话）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(smallest)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tmp = A[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A[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 = A[smallest];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A[smallest] = tmp;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4. 对剩余数组继续使用选择排序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solidFill>
                  <a:srgbClr val="31595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select_sort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(A+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n-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39419">
              <a:lnSpc>
                <a:spcPct val="120000"/>
              </a:lnSpc>
              <a:tabLst>
                <a:tab pos="4318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7" name="矩形"/>
          <p:cNvSpPr/>
          <p:nvPr/>
        </p:nvSpPr>
        <p:spPr>
          <a:xfrm>
            <a:off x="3219149" y="2912657"/>
            <a:ext cx="7112883" cy="46024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8" name="矩形"/>
          <p:cNvSpPr/>
          <p:nvPr/>
        </p:nvSpPr>
        <p:spPr>
          <a:xfrm>
            <a:off x="3219149" y="4113605"/>
            <a:ext cx="7112883" cy="117163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" name="矩形"/>
          <p:cNvSpPr/>
          <p:nvPr/>
        </p:nvSpPr>
        <p:spPr>
          <a:xfrm>
            <a:off x="3219149" y="6105698"/>
            <a:ext cx="7112883" cy="2027103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0" name="矩形"/>
          <p:cNvSpPr/>
          <p:nvPr/>
        </p:nvSpPr>
        <p:spPr>
          <a:xfrm>
            <a:off x="3219149" y="8902993"/>
            <a:ext cx="7112883" cy="460246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1" name="【任务9.1】用递归实现选择排序算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/>
              <a:t>9</a:t>
            </a:r>
            <a:r>
              <a:t>.1】用递归实现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选择排序</a:t>
            </a:r>
            <a:r>
              <a:t>算法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1" animBg="1" advAuto="0"/>
      <p:bldP spid="88" grpId="2" animBg="1" advAuto="0"/>
      <p:bldP spid="89" grpId="3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12700">
          <a:miter lim="400000"/>
        </a:ln>
        <a:extLst>
          <a:ext uri="{C572A759-6A51-4108-AA02-DFA0A04FC94B}">
            <ma14:wrappingTextBoxFlag xmlns="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none" lIns="50800" tIns="50800" rIns="50800" bIns="50800" anchor="ctr">
        <a:spAutoFit/>
      </a:bodyPr>
      <a:lstStyle>
        <a:defPPr algn="l" defTabSz="439419">
          <a:lnSpc>
            <a:spcPct val="120000"/>
          </a:lnSpc>
          <a:tabLst>
            <a:tab pos="431800" algn="l"/>
          </a:tabLst>
          <a:defRPr sz="2200">
            <a:solidFill>
              <a:srgbClr val="BA2DA2"/>
            </a:solidFill>
            <a:latin typeface="Lucida Console" panose="020B0609040504020204" pitchFamily="49" charset="0"/>
            <a:ea typeface="Menlo"/>
            <a:cs typeface="Menlo"/>
            <a:sym typeface="Menlo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4214</Words>
  <Application>Microsoft Macintosh PowerPoint</Application>
  <PresentationFormat>自定义</PresentationFormat>
  <Paragraphs>643</Paragraphs>
  <Slides>60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8" baseType="lpstr">
      <vt:lpstr>冬青黑体简体中文 W3</vt:lpstr>
      <vt:lpstr>冬青黑体简体中文 W6</vt:lpstr>
      <vt:lpstr>黑体</vt:lpstr>
      <vt:lpstr>楷体</vt:lpstr>
      <vt:lpstr>Microsoft YaHei</vt:lpstr>
      <vt:lpstr>Microsoft YaHei</vt:lpstr>
      <vt:lpstr>Consolas</vt:lpstr>
      <vt:lpstr>Cooper Black</vt:lpstr>
      <vt:lpstr>Courier</vt:lpstr>
      <vt:lpstr>Courier New</vt:lpstr>
      <vt:lpstr>Helvetica</vt:lpstr>
      <vt:lpstr>Helvetica Light</vt:lpstr>
      <vt:lpstr>Helvetica Neue</vt:lpstr>
      <vt:lpstr>Helvetica Neue Medium</vt:lpstr>
      <vt:lpstr>Lucida Console</vt:lpstr>
      <vt:lpstr>Times New Roman</vt:lpstr>
      <vt:lpstr>Wingdings</vt:lpstr>
      <vt:lpstr>White</vt:lpstr>
      <vt:lpstr>PowerPoint 演示文稿</vt:lpstr>
      <vt:lpstr>本讲提纲</vt:lpstr>
      <vt:lpstr>第9讲 分治思想与递归算法</vt:lpstr>
      <vt:lpstr>【任务9.1】用递归实现选择排序算法</vt:lpstr>
      <vt:lpstr>【任务9.1】用递归实现选择排序算法</vt:lpstr>
      <vt:lpstr>【任务9.1】用递归实现选择排序算法</vt:lpstr>
      <vt:lpstr>【任务9.1】用递归实现选择排序算法</vt:lpstr>
      <vt:lpstr>【任务9.1】用递归实现选择排序算法</vt:lpstr>
      <vt:lpstr>【任务9.1】用递归实现选择排序算法</vt:lpstr>
      <vt:lpstr>【任务9.1】用递归实现选择排序算法</vt:lpstr>
      <vt:lpstr>【任务9.2】归并排序算法的递归实现</vt:lpstr>
      <vt:lpstr>【任务9.2】归并排序算法的递归实现</vt:lpstr>
      <vt:lpstr>【任务9.2】归并排序算法的递归实现</vt:lpstr>
      <vt:lpstr>【任务9.2】归并排序算法的递归实现</vt:lpstr>
      <vt:lpstr>【任务9.2】归并排序算法的递归实现</vt:lpstr>
      <vt:lpstr>【任务9.2】归并排序算法的递归实现</vt:lpstr>
      <vt:lpstr>【任务9.3】快速排序</vt:lpstr>
      <vt:lpstr>快速排序的算法思路</vt:lpstr>
      <vt:lpstr>快速排序的算法思路</vt:lpstr>
      <vt:lpstr>快速排序的算法思路</vt:lpstr>
      <vt:lpstr>快速排序的算法关键和难点</vt:lpstr>
      <vt:lpstr>快速排序的算法关键和难点</vt:lpstr>
      <vt:lpstr>快速排序递归函数的接口定义</vt:lpstr>
      <vt:lpstr>快速排序算法的与或图</vt:lpstr>
      <vt:lpstr>分区过程的动画演示</vt:lpstr>
      <vt:lpstr>分区的最终结果</vt:lpstr>
      <vt:lpstr>快速排序的参考源程序 V1.0</vt:lpstr>
      <vt:lpstr>快速排序的参考源程序 V2.0</vt:lpstr>
      <vt:lpstr>用Python语言实现的快速排序</vt:lpstr>
      <vt:lpstr>用R语言实现的快速排序</vt:lpstr>
      <vt:lpstr>用Haskell语言实现的快速排序</vt:lpstr>
      <vt:lpstr>V3.0 “暴力分区”的快速排序算法【供参考】</vt:lpstr>
      <vt:lpstr>V4.0 “双向同步”的快速排序算法【供参考】</vt:lpstr>
      <vt:lpstr>演示：快速排序有多快呢？</vt:lpstr>
      <vt:lpstr>【任务9.4】青蛙🐸过河</vt:lpstr>
      <vt:lpstr>【任务9.4】青蛙🐸过河</vt:lpstr>
      <vt:lpstr>解题思路</vt:lpstr>
      <vt:lpstr>正确的策略才能产生正确的思路</vt:lpstr>
      <vt:lpstr>【编程经验】先思考简单情形</vt:lpstr>
      <vt:lpstr>【编程经验】先思考简单情形</vt:lpstr>
      <vt:lpstr>【编程经验】先思考简单情形</vt:lpstr>
      <vt:lpstr>表1：不同时刻L、S、Y、R上的状态</vt:lpstr>
      <vt:lpstr>解题思路</vt:lpstr>
      <vt:lpstr>解题思路</vt:lpstr>
      <vt:lpstr>解题思路：划分不同的子系统</vt:lpstr>
      <vt:lpstr>解题思路</vt:lpstr>
      <vt:lpstr>【编程经验】先思考简单情形</vt:lpstr>
      <vt:lpstr>PowerPoint 演示文稿</vt:lpstr>
      <vt:lpstr>PowerPoint 演示文稿</vt:lpstr>
      <vt:lpstr>PowerPoint 演示文稿</vt:lpstr>
      <vt:lpstr>PowerPoint 演示文稿</vt:lpstr>
      <vt:lpstr>演示：青蛙过河动画（N=8）</vt:lpstr>
      <vt:lpstr>总结思路</vt:lpstr>
      <vt:lpstr>算法思路的与或图</vt:lpstr>
      <vt:lpstr>PowerPoint 演示文稿</vt:lpstr>
      <vt:lpstr>【任务9.5】九连环求解</vt:lpstr>
      <vt:lpstr>九连环的玩法技巧</vt:lpstr>
      <vt:lpstr>九连环求解的“伪代码”（Python语言描述）</vt:lpstr>
      <vt:lpstr>思考题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程序设计基础</dc:title>
  <dc:creator>xumx</dc:creator>
  <cp:lastModifiedBy>Ren Ju</cp:lastModifiedBy>
  <cp:revision>192</cp:revision>
  <dcterms:modified xsi:type="dcterms:W3CDTF">2024-11-03T07:25:51Z</dcterms:modified>
</cp:coreProperties>
</file>